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notesSlides/notesSlide4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42.xml" ContentType="application/vnd.openxmlformats-officedocument.presentationml.notesSlide+xml"/>
  <Override PartName="/ppt/tags/tag6.xml" ContentType="application/vnd.openxmlformats-officedocument.presentationml.tags+xml"/>
  <Override PartName="/ppt/notesSlides/notesSlide43.xml" ContentType="application/vnd.openxmlformats-officedocument.presentationml.notesSlide+xml"/>
  <Override PartName="/ppt/tags/tag7.xml" ContentType="application/vnd.openxmlformats-officedocument.presentationml.tags+xml"/>
  <Override PartName="/ppt/notesSlides/notesSlide44.xml" ContentType="application/vnd.openxmlformats-officedocument.presentationml.notesSlide+xml"/>
  <Override PartName="/ppt/tags/tag8.xml" ContentType="application/vnd.openxmlformats-officedocument.presentationml.tags+xml"/>
  <Override PartName="/ppt/notesSlides/notesSlide45.xml" ContentType="application/vnd.openxmlformats-officedocument.presentationml.notesSlide+xml"/>
  <Override PartName="/ppt/tags/tag9.xml" ContentType="application/vnd.openxmlformats-officedocument.presentationml.tags+xml"/>
  <Override PartName="/ppt/notesSlides/notesSlide46.xml" ContentType="application/vnd.openxmlformats-officedocument.presentationml.notesSlide+xml"/>
  <Override PartName="/ppt/tags/tag10.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1"/>
  </p:sldMasterIdLst>
  <p:notesMasterIdLst>
    <p:notesMasterId r:id="rId103"/>
  </p:notesMasterIdLst>
  <p:sldIdLst>
    <p:sldId id="256" r:id="rId12"/>
    <p:sldId id="282" r:id="rId13"/>
    <p:sldId id="284" r:id="rId14"/>
    <p:sldId id="369" r:id="rId15"/>
    <p:sldId id="291" r:id="rId16"/>
    <p:sldId id="333" r:id="rId17"/>
    <p:sldId id="289" r:id="rId18"/>
    <p:sldId id="335" r:id="rId19"/>
    <p:sldId id="336" r:id="rId20"/>
    <p:sldId id="337" r:id="rId21"/>
    <p:sldId id="338" r:id="rId22"/>
    <p:sldId id="283" r:id="rId23"/>
    <p:sldId id="339" r:id="rId24"/>
    <p:sldId id="368" r:id="rId25"/>
    <p:sldId id="363" r:id="rId26"/>
    <p:sldId id="364" r:id="rId27"/>
    <p:sldId id="366" r:id="rId28"/>
    <p:sldId id="367" r:id="rId29"/>
    <p:sldId id="372" r:id="rId30"/>
    <p:sldId id="281" r:id="rId31"/>
    <p:sldId id="334" r:id="rId32"/>
    <p:sldId id="345" r:id="rId33"/>
    <p:sldId id="292" r:id="rId34"/>
    <p:sldId id="344" r:id="rId35"/>
    <p:sldId id="346" r:id="rId36"/>
    <p:sldId id="347" r:id="rId37"/>
    <p:sldId id="348" r:id="rId38"/>
    <p:sldId id="395" r:id="rId39"/>
    <p:sldId id="370" r:id="rId40"/>
    <p:sldId id="264" r:id="rId41"/>
    <p:sldId id="357" r:id="rId42"/>
    <p:sldId id="332" r:id="rId43"/>
    <p:sldId id="358" r:id="rId44"/>
    <p:sldId id="359" r:id="rId45"/>
    <p:sldId id="361" r:id="rId46"/>
    <p:sldId id="360" r:id="rId47"/>
    <p:sldId id="394" r:id="rId48"/>
    <p:sldId id="373" r:id="rId49"/>
    <p:sldId id="293" r:id="rId50"/>
    <p:sldId id="331" r:id="rId51"/>
    <p:sldId id="320" r:id="rId52"/>
    <p:sldId id="340" r:id="rId53"/>
    <p:sldId id="341" r:id="rId54"/>
    <p:sldId id="342" r:id="rId55"/>
    <p:sldId id="343" r:id="rId56"/>
    <p:sldId id="371" r:id="rId57"/>
    <p:sldId id="321" r:id="rId58"/>
    <p:sldId id="352" r:id="rId59"/>
    <p:sldId id="355" r:id="rId60"/>
    <p:sldId id="353" r:id="rId61"/>
    <p:sldId id="354" r:id="rId62"/>
    <p:sldId id="405" r:id="rId63"/>
    <p:sldId id="327" r:id="rId64"/>
    <p:sldId id="307" r:id="rId65"/>
    <p:sldId id="329" r:id="rId66"/>
    <p:sldId id="396" r:id="rId67"/>
    <p:sldId id="328" r:id="rId68"/>
    <p:sldId id="318" r:id="rId69"/>
    <p:sldId id="319" r:id="rId70"/>
    <p:sldId id="323" r:id="rId71"/>
    <p:sldId id="399" r:id="rId72"/>
    <p:sldId id="315" r:id="rId73"/>
    <p:sldId id="404" r:id="rId74"/>
    <p:sldId id="400" r:id="rId75"/>
    <p:sldId id="257" r:id="rId76"/>
    <p:sldId id="401" r:id="rId77"/>
    <p:sldId id="265" r:id="rId78"/>
    <p:sldId id="276" r:id="rId79"/>
    <p:sldId id="259" r:id="rId80"/>
    <p:sldId id="403" r:id="rId81"/>
    <p:sldId id="397" r:id="rId82"/>
    <p:sldId id="270" r:id="rId83"/>
    <p:sldId id="271" r:id="rId84"/>
    <p:sldId id="398" r:id="rId85"/>
    <p:sldId id="375" r:id="rId86"/>
    <p:sldId id="322" r:id="rId87"/>
    <p:sldId id="362" r:id="rId88"/>
    <p:sldId id="384" r:id="rId89"/>
    <p:sldId id="385" r:id="rId90"/>
    <p:sldId id="386" r:id="rId91"/>
    <p:sldId id="387" r:id="rId92"/>
    <p:sldId id="393" r:id="rId93"/>
    <p:sldId id="389" r:id="rId94"/>
    <p:sldId id="392" r:id="rId95"/>
    <p:sldId id="388" r:id="rId96"/>
    <p:sldId id="390" r:id="rId97"/>
    <p:sldId id="391" r:id="rId98"/>
    <p:sldId id="377" r:id="rId99"/>
    <p:sldId id="378" r:id="rId100"/>
    <p:sldId id="407" r:id="rId101"/>
    <p:sldId id="406" r:id="rId10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69448" autoAdjust="0"/>
  </p:normalViewPr>
  <p:slideViewPr>
    <p:cSldViewPr snapToGrid="0">
      <p:cViewPr varScale="1">
        <p:scale>
          <a:sx n="77" d="100"/>
          <a:sy n="77" d="100"/>
        </p:scale>
        <p:origin x="183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7" Type="http://schemas.openxmlformats.org/officeDocument/2006/relationships/customXml" Target="../customXml/item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07" Type="http://schemas.openxmlformats.org/officeDocument/2006/relationships/tableStyles" Target="tableStyles.xml"/><Relationship Id="rId11" Type="http://schemas.openxmlformats.org/officeDocument/2006/relationships/slideMaster" Target="slideMasters/slideMaster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slide" Target="slides/slide63.xml"/><Relationship Id="rId79" Type="http://schemas.openxmlformats.org/officeDocument/2006/relationships/slide" Target="slides/slide68.xml"/><Relationship Id="rId87" Type="http://schemas.openxmlformats.org/officeDocument/2006/relationships/slide" Target="slides/slide76.xml"/><Relationship Id="rId102" Type="http://schemas.openxmlformats.org/officeDocument/2006/relationships/slide" Target="slides/slide91.xml"/><Relationship Id="rId5" Type="http://schemas.openxmlformats.org/officeDocument/2006/relationships/customXml" Target="../customXml/item5.xml"/><Relationship Id="rId61" Type="http://schemas.openxmlformats.org/officeDocument/2006/relationships/slide" Target="slides/slide50.xml"/><Relationship Id="rId82" Type="http://schemas.openxmlformats.org/officeDocument/2006/relationships/slide" Target="slides/slide71.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notesMaster" Target="notesMasters/notes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CF254-931B-40E0-8D54-D2A63F662C64}" type="datetimeFigureOut">
              <a:rPr lang="en-US" smtClean="0"/>
              <a:t>6/6/2022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3E846-59D9-4C4A-A803-489F083C9C3F}" type="slidenum">
              <a:rPr lang="en-US" smtClean="0"/>
              <a:t>‹#›</a:t>
            </a:fld>
            <a:endParaRPr lang="en-US"/>
          </a:p>
        </p:txBody>
      </p:sp>
    </p:spTree>
    <p:extLst>
      <p:ext uri="{BB962C8B-B14F-4D97-AF65-F5344CB8AC3E}">
        <p14:creationId xmlns:p14="http://schemas.microsoft.com/office/powerpoint/2010/main" val="117867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14B7D90-D99A-478D-A8D3-9661C90CC9F3}" type="slidenum">
              <a:rPr lang="en-US"/>
              <a:pPr/>
              <a:t>2</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solidFill>
                  <a:srgbClr val="000000"/>
                </a:solidFill>
                <a:latin typeface="Lucida Grande"/>
              </a:rPr>
              <a:t>When we think about a computer,</a:t>
            </a:r>
            <a:r>
              <a:rPr lang="en-US" baseline="0" dirty="0">
                <a:solidFill>
                  <a:srgbClr val="000000"/>
                </a:solidFill>
                <a:latin typeface="Lucida Grande"/>
              </a:rPr>
              <a:t> perhaps the first thing that comes to mind is the traditional hardware that we are used to seeing everyday.  That is, the normal desktop unit or the laptop and if you are more familiar with networking then we might also consider server hardware.  </a:t>
            </a:r>
            <a:endParaRPr lang="en-US" dirty="0">
              <a:solidFill>
                <a:srgbClr val="000000"/>
              </a:solidFill>
              <a:latin typeface="Lucida Grande"/>
            </a:endParaRPr>
          </a:p>
        </p:txBody>
      </p:sp>
    </p:spTree>
    <p:extLst>
      <p:ext uri="{BB962C8B-B14F-4D97-AF65-F5344CB8AC3E}">
        <p14:creationId xmlns:p14="http://schemas.microsoft.com/office/powerpoint/2010/main" val="3420583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types of LEDs</a:t>
            </a:r>
          </a:p>
          <a:p>
            <a:pPr lvl="1"/>
            <a:r>
              <a:rPr lang="en-US" dirty="0"/>
              <a:t>RGB</a:t>
            </a:r>
          </a:p>
          <a:p>
            <a:pPr lvl="2"/>
            <a:r>
              <a:rPr lang="en-US" dirty="0"/>
              <a:t>Static lighting, shows one color at a time</a:t>
            </a:r>
          </a:p>
          <a:p>
            <a:pPr lvl="2"/>
            <a:r>
              <a:rPr lang="en-US" dirty="0"/>
              <a:t>Can show patterns and change colors, but typically not that dynamic</a:t>
            </a:r>
          </a:p>
          <a:p>
            <a:pPr lvl="2"/>
            <a:r>
              <a:rPr lang="en-US" dirty="0"/>
              <a:t>Think LED light strips</a:t>
            </a:r>
          </a:p>
          <a:p>
            <a:pPr lvl="1"/>
            <a:r>
              <a:rPr lang="en-US" dirty="0"/>
              <a:t>ARGB – Addressable RGB</a:t>
            </a:r>
          </a:p>
          <a:p>
            <a:pPr lvl="2"/>
            <a:r>
              <a:rPr lang="en-US" dirty="0"/>
              <a:t>Capable of dynamic lighting</a:t>
            </a:r>
          </a:p>
          <a:p>
            <a:pPr lvl="2"/>
            <a:r>
              <a:rPr lang="en-US" dirty="0"/>
              <a:t>LED devices contain microchips to control individual LEDs</a:t>
            </a:r>
          </a:p>
          <a:p>
            <a:pPr lvl="2"/>
            <a:r>
              <a:rPr lang="en-US" dirty="0"/>
              <a:t>Uses a controller to sync lights</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13</a:t>
            </a:fld>
            <a:endParaRPr lang="en-US"/>
          </a:p>
        </p:txBody>
      </p:sp>
    </p:spTree>
    <p:extLst>
      <p:ext uri="{BB962C8B-B14F-4D97-AF65-F5344CB8AC3E}">
        <p14:creationId xmlns:p14="http://schemas.microsoft.com/office/powerpoint/2010/main" val="2247250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cooling solutions are fans and heatsinks</a:t>
            </a:r>
          </a:p>
          <a:p>
            <a:r>
              <a:rPr lang="en-US" dirty="0"/>
              <a:t>Cool Air intake occurs at front of case</a:t>
            </a:r>
          </a:p>
          <a:p>
            <a:r>
              <a:rPr lang="en-US" dirty="0"/>
              <a:t>Hot air is exhausted out the back and top of case</a:t>
            </a:r>
          </a:p>
          <a:p>
            <a:endParaRPr lang="en-US" dirty="0"/>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15</a:t>
            </a:fld>
            <a:endParaRPr lang="en-US"/>
          </a:p>
        </p:txBody>
      </p:sp>
    </p:spTree>
    <p:extLst>
      <p:ext uri="{BB962C8B-B14F-4D97-AF65-F5344CB8AC3E}">
        <p14:creationId xmlns:p14="http://schemas.microsoft.com/office/powerpoint/2010/main" val="3274809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Uses electronic-friendly liquid coolant and pump system</a:t>
            </a:r>
          </a:p>
          <a:p>
            <a:r>
              <a:rPr lang="en-US" dirty="0"/>
              <a:t>Coolant flows over components and into a radiator where fans cool the liquid</a:t>
            </a:r>
          </a:p>
          <a:p>
            <a:r>
              <a:rPr lang="en-US" dirty="0"/>
              <a:t>Offers better cooling than fan and radiator</a:t>
            </a:r>
          </a:p>
          <a:p>
            <a:r>
              <a:rPr lang="en-US" dirty="0"/>
              <a:t>Often used with high-temperature components (GPUs) or in heavy processing environments (Video processing)</a:t>
            </a:r>
          </a:p>
          <a:p>
            <a:pPr marL="457200" lvl="1" indent="0">
              <a:buNone/>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16</a:t>
            </a:fld>
            <a:endParaRPr lang="en-US"/>
          </a:p>
        </p:txBody>
      </p:sp>
    </p:spTree>
    <p:extLst>
      <p:ext uri="{BB962C8B-B14F-4D97-AF65-F5344CB8AC3E}">
        <p14:creationId xmlns:p14="http://schemas.microsoft.com/office/powerpoint/2010/main" val="994881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gradFill>
                  <a:gsLst>
                    <a:gs pos="34000">
                      <a:schemeClr val="tx1">
                        <a:lumMod val="93000"/>
                      </a:schemeClr>
                    </a:gs>
                    <a:gs pos="0">
                      <a:schemeClr val="bg1">
                        <a:lumMod val="25000"/>
                        <a:lumOff val="75000"/>
                      </a:schemeClr>
                    </a:gs>
                    <a:gs pos="100000">
                      <a:schemeClr val="tx1"/>
                    </a:gs>
                  </a:gsLst>
                  <a:lin ang="4800000" scaled="0"/>
                </a:gradFill>
              </a:rPr>
              <a:t>Also called “All-In-One” or “AIO”</a:t>
            </a:r>
          </a:p>
          <a:p>
            <a:r>
              <a:rPr lang="en-US" sz="1200" dirty="0">
                <a:gradFill>
                  <a:gsLst>
                    <a:gs pos="34000">
                      <a:schemeClr val="tx1">
                        <a:lumMod val="93000"/>
                      </a:schemeClr>
                    </a:gs>
                    <a:gs pos="0">
                      <a:schemeClr val="bg1">
                        <a:lumMod val="25000"/>
                        <a:lumOff val="75000"/>
                      </a:schemeClr>
                    </a:gs>
                    <a:gs pos="100000">
                      <a:schemeClr val="tx1"/>
                    </a:gs>
                  </a:gsLst>
                  <a:lin ang="4800000" scaled="0"/>
                </a:gradFill>
              </a:rPr>
              <a:t>Focuses on one PC component</a:t>
            </a:r>
          </a:p>
          <a:p>
            <a:r>
              <a:rPr lang="en-US" sz="1200" dirty="0">
                <a:gradFill>
                  <a:gsLst>
                    <a:gs pos="34000">
                      <a:schemeClr val="tx1">
                        <a:lumMod val="93000"/>
                      </a:schemeClr>
                    </a:gs>
                    <a:gs pos="0">
                      <a:schemeClr val="bg1">
                        <a:lumMod val="25000"/>
                        <a:lumOff val="75000"/>
                      </a:schemeClr>
                    </a:gs>
                    <a:gs pos="100000">
                      <a:schemeClr val="tx1"/>
                    </a:gs>
                  </a:gsLst>
                  <a:lin ang="4800000" scaled="0"/>
                </a:gradFill>
              </a:rPr>
              <a:t>Pre-assembled system</a:t>
            </a:r>
          </a:p>
          <a:p>
            <a:r>
              <a:rPr lang="en-US" sz="1200" dirty="0">
                <a:gradFill>
                  <a:gsLst>
                    <a:gs pos="34000">
                      <a:schemeClr val="tx1">
                        <a:lumMod val="93000"/>
                      </a:schemeClr>
                    </a:gs>
                    <a:gs pos="0">
                      <a:schemeClr val="bg1">
                        <a:lumMod val="25000"/>
                        <a:lumOff val="75000"/>
                      </a:schemeClr>
                    </a:gs>
                    <a:gs pos="100000">
                      <a:schemeClr val="tx1"/>
                    </a:gs>
                  </a:gsLst>
                  <a:lin ang="4800000" scaled="0"/>
                </a:gradFill>
              </a:rPr>
              <a:t>Cheapest liquid cooling option</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17</a:t>
            </a:fld>
            <a:endParaRPr lang="en-US"/>
          </a:p>
        </p:txBody>
      </p:sp>
    </p:spTree>
    <p:extLst>
      <p:ext uri="{BB962C8B-B14F-4D97-AF65-F5344CB8AC3E}">
        <p14:creationId xmlns:p14="http://schemas.microsoft.com/office/powerpoint/2010/main" val="21675056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gradFill>
                  <a:gsLst>
                    <a:gs pos="34000">
                      <a:schemeClr val="tx1">
                        <a:lumMod val="93000"/>
                      </a:schemeClr>
                    </a:gs>
                    <a:gs pos="0">
                      <a:schemeClr val="bg1">
                        <a:lumMod val="25000"/>
                        <a:lumOff val="75000"/>
                      </a:schemeClr>
                    </a:gs>
                    <a:gs pos="100000">
                      <a:schemeClr val="tx1"/>
                    </a:gs>
                  </a:gsLst>
                  <a:lin ang="4800000" scaled="0"/>
                </a:gradFill>
              </a:rPr>
              <a:t>Custom cooling build that requires full assembly</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Provides more customization options</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Can tie into multiple components</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Expensive and difficult to setup</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More prone to leaks</a:t>
            </a:r>
          </a:p>
          <a:p>
            <a:endParaRPr lang="en-US" sz="1600" dirty="0">
              <a:gradFill>
                <a:gsLst>
                  <a:gs pos="34000">
                    <a:schemeClr val="tx1">
                      <a:lumMod val="93000"/>
                    </a:schemeClr>
                  </a:gs>
                  <a:gs pos="0">
                    <a:schemeClr val="bg1">
                      <a:lumMod val="25000"/>
                      <a:lumOff val="75000"/>
                    </a:schemeClr>
                  </a:gs>
                  <a:gs pos="100000">
                    <a:schemeClr val="tx1"/>
                  </a:gs>
                </a:gsLst>
                <a:lin ang="4800000" scaled="0"/>
              </a:gradFill>
            </a:endParaRPr>
          </a:p>
          <a:p>
            <a:pPr lvl="1"/>
            <a:endParaRPr lang="en-US" sz="1600" dirty="0">
              <a:gradFill>
                <a:gsLst>
                  <a:gs pos="34000">
                    <a:schemeClr val="tx1">
                      <a:lumMod val="93000"/>
                    </a:schemeClr>
                  </a:gs>
                  <a:gs pos="0">
                    <a:schemeClr val="bg1">
                      <a:lumMod val="25000"/>
                      <a:lumOff val="75000"/>
                    </a:schemeClr>
                  </a:gs>
                  <a:gs pos="100000">
                    <a:schemeClr val="tx1"/>
                  </a:gs>
                </a:gsLst>
                <a:lin ang="4800000" scaled="0"/>
              </a:gradFill>
            </a:endParaRPr>
          </a:p>
          <a:p>
            <a:endParaRPr lang="en-US" sz="1600" dirty="0">
              <a:gradFill>
                <a:gsLst>
                  <a:gs pos="34000">
                    <a:schemeClr val="tx1">
                      <a:lumMod val="93000"/>
                    </a:schemeClr>
                  </a:gs>
                  <a:gs pos="0">
                    <a:schemeClr val="bg1">
                      <a:lumMod val="25000"/>
                      <a:lumOff val="75000"/>
                    </a:schemeClr>
                  </a:gs>
                  <a:gs pos="100000">
                    <a:schemeClr val="tx1"/>
                  </a:gs>
                </a:gsLst>
                <a:lin ang="4800000" scaled="0"/>
              </a:gradFill>
            </a:endParaRP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18</a:t>
            </a:fld>
            <a:endParaRPr lang="en-US"/>
          </a:p>
        </p:txBody>
      </p:sp>
    </p:spTree>
    <p:extLst>
      <p:ext uri="{BB962C8B-B14F-4D97-AF65-F5344CB8AC3E}">
        <p14:creationId xmlns:p14="http://schemas.microsoft.com/office/powerpoint/2010/main" val="10687905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7F0A12F-E6E7-4D0A-9CC7-E6DB08E102AC}" type="slidenum">
              <a:rPr lang="en-US"/>
              <a:pPr/>
              <a:t>20</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dirty="0"/>
              <a:t>CPU Socket – Holds a CPU of a specific slot type</a:t>
            </a:r>
          </a:p>
          <a:p>
            <a:r>
              <a:rPr lang="en-US" dirty="0"/>
              <a:t>SATA (Serial ATA) – Used for hard drives &amp; other storage devices</a:t>
            </a:r>
          </a:p>
          <a:p>
            <a:r>
              <a:rPr lang="en-US" dirty="0"/>
              <a:t>PCI Slots – Available in the original flavor and express, the high speed version</a:t>
            </a:r>
          </a:p>
          <a:p>
            <a:r>
              <a:rPr lang="en-US" dirty="0"/>
              <a:t>Case Connectors – Connects to USB Ports, reset buttons, status lights &amp; more that are built into the case</a:t>
            </a:r>
          </a:p>
          <a:p>
            <a:r>
              <a:rPr lang="en-US" dirty="0"/>
              <a:t>Power Connectors – Main power supply for the motherboard is 24-pins, usually also has a secondary power 4 pin connection for the CPU</a:t>
            </a:r>
          </a:p>
          <a:p>
            <a:r>
              <a:rPr lang="en-US" dirty="0"/>
              <a:t>External Ports – Ports found on the backside of the case once its closed.  Can include a wide variety of external device connectivity</a:t>
            </a:r>
          </a:p>
        </p:txBody>
      </p:sp>
    </p:spTree>
    <p:extLst>
      <p:ext uri="{BB962C8B-B14F-4D97-AF65-F5344CB8AC3E}">
        <p14:creationId xmlns:p14="http://schemas.microsoft.com/office/powerpoint/2010/main" val="4137442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desktop form factors are ATX and Micro-ATX</a:t>
            </a:r>
          </a:p>
          <a:p>
            <a:r>
              <a:rPr lang="en-US" dirty="0"/>
              <a:t>Consider form factor when buying a system case</a:t>
            </a:r>
          </a:p>
          <a:p>
            <a:r>
              <a:rPr lang="en-US" dirty="0"/>
              <a:t>Larger form factor usually means more connections</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22</a:t>
            </a:fld>
            <a:endParaRPr lang="en-US"/>
          </a:p>
        </p:txBody>
      </p:sp>
    </p:spTree>
    <p:extLst>
      <p:ext uri="{BB962C8B-B14F-4D97-AF65-F5344CB8AC3E}">
        <p14:creationId xmlns:p14="http://schemas.microsoft.com/office/powerpoint/2010/main" val="1341293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Chipsets are used across vendors</a:t>
            </a:r>
          </a:p>
          <a:p>
            <a:pPr lvl="1"/>
            <a:r>
              <a:rPr lang="en-US" dirty="0"/>
              <a:t>Ex: Intel Z270 Chipset</a:t>
            </a:r>
          </a:p>
          <a:p>
            <a:r>
              <a:rPr lang="en-US" dirty="0"/>
              <a:t>Chipset is responsible for communication between motherboard components</a:t>
            </a:r>
          </a:p>
          <a:p>
            <a:r>
              <a:rPr lang="en-US" dirty="0"/>
              <a:t>Chipsets determine:</a:t>
            </a:r>
          </a:p>
          <a:p>
            <a:pPr lvl="1"/>
            <a:r>
              <a:rPr lang="en-US" dirty="0"/>
              <a:t>CPU compatibility</a:t>
            </a:r>
          </a:p>
          <a:p>
            <a:pPr lvl="1"/>
            <a:r>
              <a:rPr lang="en-US" dirty="0"/>
              <a:t>Supported RAM</a:t>
            </a:r>
          </a:p>
          <a:p>
            <a:pPr lvl="1"/>
            <a:r>
              <a:rPr lang="en-US" dirty="0"/>
              <a:t>PCIe lanes </a:t>
            </a:r>
          </a:p>
          <a:p>
            <a:pPr lvl="1"/>
            <a:r>
              <a:rPr lang="en-US" dirty="0"/>
              <a:t>…and more</a:t>
            </a:r>
          </a:p>
          <a:p>
            <a:endParaRPr lang="en-US" dirty="0"/>
          </a:p>
          <a:p>
            <a:endParaRPr lang="en-US" dirty="0"/>
          </a:p>
          <a:p>
            <a:r>
              <a:rPr lang="en-US" dirty="0"/>
              <a:t>Expect to see southbridge near the ‘bottom’ of the motherboard, near the PCI slots and SATA ports, typically without a heatsink</a:t>
            </a:r>
          </a:p>
          <a:p>
            <a:r>
              <a:rPr lang="en-US" dirty="0"/>
              <a:t>Expect to see the northbridge near the CPU of the motherboard and it will typically have a heatsink</a:t>
            </a:r>
          </a:p>
        </p:txBody>
      </p:sp>
      <p:sp>
        <p:nvSpPr>
          <p:cNvPr id="4" name="Slide Number Placeholder 3"/>
          <p:cNvSpPr>
            <a:spLocks noGrp="1"/>
          </p:cNvSpPr>
          <p:nvPr>
            <p:ph type="sldNum" sz="quarter" idx="5"/>
          </p:nvPr>
        </p:nvSpPr>
        <p:spPr/>
        <p:txBody>
          <a:bodyPr/>
          <a:lstStyle/>
          <a:p>
            <a:fld id="{7EC3E846-59D9-4C4A-A803-489F083C9C3F}" type="slidenum">
              <a:rPr lang="en-US" smtClean="0"/>
              <a:t>23</a:t>
            </a:fld>
            <a:endParaRPr lang="en-US"/>
          </a:p>
        </p:txBody>
      </p:sp>
    </p:spTree>
    <p:extLst>
      <p:ext uri="{BB962C8B-B14F-4D97-AF65-F5344CB8AC3E}">
        <p14:creationId xmlns:p14="http://schemas.microsoft.com/office/powerpoint/2010/main" val="849734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Determines what CPUs will plug into the motherboard, but doesn’t guarantee the CPU will work with it</a:t>
            </a:r>
          </a:p>
          <a:p>
            <a:pPr lvl="1"/>
            <a:r>
              <a:rPr lang="en-US" dirty="0"/>
              <a:t>Always check motherboard specs for specific CPU support</a:t>
            </a:r>
          </a:p>
          <a:p>
            <a:r>
              <a:rPr lang="en-US" dirty="0"/>
              <a:t>Sockets have a protective hatch that presses and holds CPU in place</a:t>
            </a:r>
          </a:p>
          <a:p>
            <a:r>
              <a:rPr lang="en-US" dirty="0"/>
              <a:t>Latch both holds hatch closed and creates connection between pins and socket</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24</a:t>
            </a:fld>
            <a:endParaRPr lang="en-US"/>
          </a:p>
        </p:txBody>
      </p:sp>
    </p:spTree>
    <p:extLst>
      <p:ext uri="{BB962C8B-B14F-4D97-AF65-F5344CB8AC3E}">
        <p14:creationId xmlns:p14="http://schemas.microsoft.com/office/powerpoint/2010/main" val="8825025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Motherboard specs will specify supported RAM:</a:t>
            </a:r>
          </a:p>
          <a:p>
            <a:pPr lvl="1"/>
            <a:r>
              <a:rPr lang="en-US" dirty="0"/>
              <a:t>Speeds</a:t>
            </a:r>
          </a:p>
          <a:p>
            <a:pPr lvl="1"/>
            <a:r>
              <a:rPr lang="en-US" dirty="0"/>
              <a:t>Form factor</a:t>
            </a:r>
          </a:p>
          <a:p>
            <a:pPr lvl="1"/>
            <a:r>
              <a:rPr lang="en-US" dirty="0"/>
              <a:t>Per chip and total capacity</a:t>
            </a:r>
          </a:p>
          <a:p>
            <a:r>
              <a:rPr lang="en-US" dirty="0"/>
              <a:t>Always check for Dual Channel configuration</a:t>
            </a:r>
          </a:p>
          <a:p>
            <a:pPr lvl="1"/>
            <a:r>
              <a:rPr lang="en-US" dirty="0"/>
              <a:t>This allows pairs of RAM chips to work more effectively</a:t>
            </a:r>
          </a:p>
          <a:p>
            <a:pPr lvl="1"/>
            <a:r>
              <a:rPr lang="en-US" dirty="0"/>
              <a:t>Requires RAM to be inserted in certain slots</a:t>
            </a:r>
          </a:p>
          <a:p>
            <a:pPr lvl="1"/>
            <a:r>
              <a:rPr lang="en-US" dirty="0"/>
              <a:t>Slots are usually color coded to show this</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25</a:t>
            </a:fld>
            <a:endParaRPr lang="en-US"/>
          </a:p>
        </p:txBody>
      </p:sp>
    </p:spTree>
    <p:extLst>
      <p:ext uri="{BB962C8B-B14F-4D97-AF65-F5344CB8AC3E}">
        <p14:creationId xmlns:p14="http://schemas.microsoft.com/office/powerpoint/2010/main" val="885612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14B7D90-D99A-478D-A8D3-9661C90CC9F3}" type="slidenum">
              <a:rPr lang="en-US"/>
              <a:pPr/>
              <a:t>3</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r>
              <a:rPr lang="en-US" dirty="0">
                <a:solidFill>
                  <a:srgbClr val="000000"/>
                </a:solidFill>
                <a:latin typeface="Lucida Grande"/>
              </a:rPr>
              <a:t>In</a:t>
            </a:r>
            <a:r>
              <a:rPr lang="en-US" baseline="0" dirty="0">
                <a:solidFill>
                  <a:srgbClr val="000000"/>
                </a:solidFill>
                <a:latin typeface="Lucida Grande"/>
              </a:rPr>
              <a:t> reality, a computer can come in many form factors, that is, a different shape or presentation as well as in different sizes, such as gaming consoles, tablets and smartphones.  It is important to keep in mind that because of their form factors, you can find a computer in many devices that may not come to mind right away.  With todays current technology, we can find a computer in refrigerators, microwaves, cars, airplanes, and in many other devices and gadgets.  We are always wanting more powerful and smaller devices and due to technological advancements, it is possible.  </a:t>
            </a:r>
            <a:endParaRPr lang="en-US" dirty="0">
              <a:solidFill>
                <a:srgbClr val="000000"/>
              </a:solidFill>
              <a:latin typeface="Lucida Grande"/>
            </a:endParaRPr>
          </a:p>
        </p:txBody>
      </p:sp>
    </p:spTree>
    <p:extLst>
      <p:ext uri="{BB962C8B-B14F-4D97-AF65-F5344CB8AC3E}">
        <p14:creationId xmlns:p14="http://schemas.microsoft.com/office/powerpoint/2010/main" val="3689795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Determines the number of SATA and M.2 storage devices</a:t>
            </a:r>
          </a:p>
          <a:p>
            <a:r>
              <a:rPr lang="en-US" dirty="0"/>
              <a:t>Works with a storage controller on the motherboard</a:t>
            </a:r>
          </a:p>
          <a:p>
            <a:r>
              <a:rPr lang="en-US" dirty="0"/>
              <a:t>M.2 slots also support multiple widths and lengths</a:t>
            </a:r>
          </a:p>
          <a:p>
            <a:pPr lvl="1"/>
            <a:r>
              <a:rPr lang="en-US" dirty="0"/>
              <a:t>Ex: 2280 specifies a width of 22mm and length of 80mm</a:t>
            </a:r>
          </a:p>
          <a:p>
            <a:pPr lvl="1"/>
            <a:r>
              <a:rPr lang="en-US" dirty="0"/>
              <a:t>Check specs for supported M.2 sizes</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26</a:t>
            </a:fld>
            <a:endParaRPr lang="en-US"/>
          </a:p>
        </p:txBody>
      </p:sp>
    </p:spTree>
    <p:extLst>
      <p:ext uri="{BB962C8B-B14F-4D97-AF65-F5344CB8AC3E}">
        <p14:creationId xmlns:p14="http://schemas.microsoft.com/office/powerpoint/2010/main" val="1410987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Describes number and type of PCIe slots</a:t>
            </a:r>
          </a:p>
          <a:p>
            <a:pPr lvl="1"/>
            <a:r>
              <a:rPr lang="en-US" dirty="0"/>
              <a:t>Peripheral Component Interconnect Express</a:t>
            </a:r>
          </a:p>
          <a:p>
            <a:r>
              <a:rPr lang="en-US" dirty="0"/>
              <a:t>Provides a means of adding additional components to the PC</a:t>
            </a:r>
          </a:p>
          <a:p>
            <a:pPr lvl="1"/>
            <a:r>
              <a:rPr lang="en-US" dirty="0"/>
              <a:t>Ex: Graphics cards, network cards, USB ports, SATA or M.2 ports, and much more</a:t>
            </a:r>
          </a:p>
          <a:p>
            <a:r>
              <a:rPr lang="en-US" dirty="0"/>
              <a:t>Some motherboards have non-express, legacy PCI slots still, but are becoming rare</a:t>
            </a:r>
          </a:p>
          <a:p>
            <a:endParaRPr lang="en-US" dirty="0"/>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27</a:t>
            </a:fld>
            <a:endParaRPr lang="en-US"/>
          </a:p>
        </p:txBody>
      </p:sp>
    </p:spTree>
    <p:extLst>
      <p:ext uri="{BB962C8B-B14F-4D97-AF65-F5344CB8AC3E}">
        <p14:creationId xmlns:p14="http://schemas.microsoft.com/office/powerpoint/2010/main" val="1988806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3B754A5D-2F4F-4BA6-B5FF-3DEBD1E80FAA}" type="slidenum">
              <a:rPr lang="en-US"/>
              <a:pPr/>
              <a:t>30</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r>
              <a:rPr lang="en-US" dirty="0"/>
              <a:t>Powers PC Components</a:t>
            </a:r>
          </a:p>
          <a:p>
            <a:r>
              <a:rPr lang="en-US" dirty="0"/>
              <a:t>Has different form factors and power outputs</a:t>
            </a:r>
          </a:p>
          <a:p>
            <a:r>
              <a:rPr lang="en-US" dirty="0"/>
              <a:t>PSUs are rated by their efficiency</a:t>
            </a:r>
          </a:p>
          <a:p>
            <a:r>
              <a:rPr lang="en-US" dirty="0"/>
              <a:t>One of the trickiest parts of the PC to troubleshoot</a:t>
            </a:r>
          </a:p>
          <a:p>
            <a:r>
              <a:rPr lang="en-US" dirty="0"/>
              <a:t>DON’T GET A CHEAP PSU</a:t>
            </a:r>
          </a:p>
        </p:txBody>
      </p:sp>
    </p:spTree>
    <p:extLst>
      <p:ext uri="{BB962C8B-B14F-4D97-AF65-F5344CB8AC3E}">
        <p14:creationId xmlns:p14="http://schemas.microsoft.com/office/powerpoint/2010/main" val="2986143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gradFill>
                  <a:gsLst>
                    <a:gs pos="34000">
                      <a:srgbClr val="EDEDED"/>
                    </a:gs>
                    <a:gs pos="0">
                      <a:srgbClr val="BFBFBF"/>
                    </a:gs>
                    <a:gs pos="100000">
                      <a:srgbClr val="FFFFFF"/>
                    </a:gs>
                  </a:gsLst>
                  <a:lin ang="4800000" scaled="0"/>
                </a:gradFill>
              </a:rPr>
              <a:t>Most common form factors are SFX and ATX</a:t>
            </a:r>
          </a:p>
          <a:p>
            <a:r>
              <a:rPr lang="en-US" dirty="0">
                <a:gradFill>
                  <a:gsLst>
                    <a:gs pos="34000">
                      <a:srgbClr val="EDEDED"/>
                    </a:gs>
                    <a:gs pos="0">
                      <a:srgbClr val="BFBFBF"/>
                    </a:gs>
                    <a:gs pos="100000">
                      <a:srgbClr val="FFFFFF"/>
                    </a:gs>
                  </a:gsLst>
                  <a:lin ang="4800000" scaled="0"/>
                </a:gradFill>
              </a:rPr>
              <a:t>Your system case will specify which form factors it will accept</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32</a:t>
            </a:fld>
            <a:endParaRPr lang="en-US"/>
          </a:p>
        </p:txBody>
      </p:sp>
    </p:spTree>
    <p:extLst>
      <p:ext uri="{BB962C8B-B14F-4D97-AF65-F5344CB8AC3E}">
        <p14:creationId xmlns:p14="http://schemas.microsoft.com/office/powerpoint/2010/main" val="975735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Wattage should consider maximum draw of all installed components</a:t>
            </a:r>
          </a:p>
          <a:p>
            <a:r>
              <a:rPr lang="en-US" dirty="0"/>
              <a:t>Generally, should not exceed 80% of PSU wattage</a:t>
            </a:r>
          </a:p>
          <a:p>
            <a:r>
              <a:rPr lang="en-US" dirty="0"/>
              <a:t>Use an online power consumption calculator to determine PSU needs (links in slide notes)</a:t>
            </a:r>
          </a:p>
          <a:p>
            <a:endParaRPr lang="en-US" dirty="0"/>
          </a:p>
          <a:p>
            <a:r>
              <a:rPr lang="en-US" dirty="0"/>
              <a:t>PSU Wattage Calculators: </a:t>
            </a:r>
          </a:p>
          <a:p>
            <a:r>
              <a:rPr lang="en-US" dirty="0"/>
              <a:t>https://www.newegg.com/tools/power-supply-calculator/</a:t>
            </a:r>
          </a:p>
          <a:p>
            <a:r>
              <a:rPr lang="en-US" dirty="0"/>
              <a:t>https://outervision.com/power-supply-calculator</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33</a:t>
            </a:fld>
            <a:endParaRPr lang="en-US"/>
          </a:p>
        </p:txBody>
      </p:sp>
    </p:spTree>
    <p:extLst>
      <p:ext uri="{BB962C8B-B14F-4D97-AF65-F5344CB8AC3E}">
        <p14:creationId xmlns:p14="http://schemas.microsoft.com/office/powerpoint/2010/main" val="2528169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gradFill>
                  <a:gsLst>
                    <a:gs pos="34000">
                      <a:schemeClr val="tx1">
                        <a:lumMod val="93000"/>
                      </a:schemeClr>
                    </a:gs>
                    <a:gs pos="0">
                      <a:schemeClr val="bg1">
                        <a:lumMod val="25000"/>
                        <a:lumOff val="75000"/>
                      </a:schemeClr>
                    </a:gs>
                    <a:gs pos="100000">
                      <a:schemeClr val="tx1"/>
                    </a:gs>
                  </a:gsLst>
                  <a:lin ang="4800000" scaled="0"/>
                </a:gradFill>
              </a:rPr>
              <a:t>Always check PSU specs to see what power connection cables it includes</a:t>
            </a:r>
          </a:p>
          <a:p>
            <a:r>
              <a:rPr lang="en-US" sz="1200" dirty="0">
                <a:gradFill>
                  <a:gsLst>
                    <a:gs pos="34000">
                      <a:schemeClr val="tx1">
                        <a:lumMod val="93000"/>
                      </a:schemeClr>
                    </a:gs>
                    <a:gs pos="0">
                      <a:schemeClr val="bg1">
                        <a:lumMod val="25000"/>
                        <a:lumOff val="75000"/>
                      </a:schemeClr>
                    </a:gs>
                    <a:gs pos="100000">
                      <a:schemeClr val="tx1"/>
                    </a:gs>
                  </a:gsLst>
                  <a:lin ang="4800000" scaled="0"/>
                </a:gradFill>
              </a:rPr>
              <a:t>Make sure PSU includes enough connections for your PC plus future expansion</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34</a:t>
            </a:fld>
            <a:endParaRPr lang="en-US"/>
          </a:p>
        </p:txBody>
      </p:sp>
    </p:spTree>
    <p:extLst>
      <p:ext uri="{BB962C8B-B14F-4D97-AF65-F5344CB8AC3E}">
        <p14:creationId xmlns:p14="http://schemas.microsoft.com/office/powerpoint/2010/main" val="3087935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Modular</a:t>
            </a:r>
          </a:p>
          <a:p>
            <a:pPr lvl="1"/>
            <a:r>
              <a:rPr lang="en-US" dirty="0"/>
              <a:t>No built-in cables </a:t>
            </a:r>
          </a:p>
          <a:p>
            <a:pPr lvl="1"/>
            <a:r>
              <a:rPr lang="en-US" dirty="0"/>
              <a:t>Allow you to only plug in cables you need</a:t>
            </a:r>
          </a:p>
          <a:p>
            <a:pPr lvl="1"/>
            <a:r>
              <a:rPr lang="en-US" dirty="0"/>
              <a:t>Cleaner design</a:t>
            </a:r>
          </a:p>
          <a:p>
            <a:r>
              <a:rPr lang="en-US" dirty="0"/>
              <a:t>Semi-modular</a:t>
            </a:r>
          </a:p>
          <a:p>
            <a:pPr lvl="1"/>
            <a:r>
              <a:rPr lang="en-US" dirty="0"/>
              <a:t>Most common cables are built in, others are modular</a:t>
            </a:r>
          </a:p>
          <a:p>
            <a:pPr lvl="1"/>
            <a:r>
              <a:rPr lang="en-US" dirty="0"/>
              <a:t>Cheaper than full modular</a:t>
            </a:r>
          </a:p>
          <a:p>
            <a:r>
              <a:rPr lang="en-US" dirty="0"/>
              <a:t>Non-modular</a:t>
            </a:r>
          </a:p>
          <a:p>
            <a:pPr lvl="1"/>
            <a:r>
              <a:rPr lang="en-US" dirty="0"/>
              <a:t>All cables are built in</a:t>
            </a:r>
          </a:p>
          <a:p>
            <a:r>
              <a:rPr lang="en-US" dirty="0"/>
              <a:t>Warning:  DO NOT arbitrarily mix cables from one modular PSU with another</a:t>
            </a:r>
          </a:p>
          <a:p>
            <a:pPr lvl="1"/>
            <a:endParaRPr lang="en-US" dirty="0"/>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35</a:t>
            </a:fld>
            <a:endParaRPr lang="en-US"/>
          </a:p>
        </p:txBody>
      </p:sp>
    </p:spTree>
    <p:extLst>
      <p:ext uri="{BB962C8B-B14F-4D97-AF65-F5344CB8AC3E}">
        <p14:creationId xmlns:p14="http://schemas.microsoft.com/office/powerpoint/2010/main" val="3502695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Determines how well a PSU can convert AC power to DC power</a:t>
            </a:r>
          </a:p>
          <a:p>
            <a:r>
              <a:rPr lang="en-US" dirty="0"/>
              <a:t>Ex: a PSU that was 50% efficient would draw 1000W from the wall to generate 500W for your PC</a:t>
            </a:r>
          </a:p>
          <a:p>
            <a:r>
              <a:rPr lang="en-US" dirty="0"/>
              <a:t>Efficiency varies based on the PSU load</a:t>
            </a:r>
          </a:p>
          <a:p>
            <a:endParaRPr lang="en-US" dirty="0"/>
          </a:p>
          <a:p>
            <a:r>
              <a:rPr lang="en-US" dirty="0"/>
              <a:t>80 Plus means a PSU is </a:t>
            </a:r>
            <a:r>
              <a:rPr lang="en-US" i="1" dirty="0"/>
              <a:t>at least</a:t>
            </a:r>
            <a:r>
              <a:rPr lang="en-US" dirty="0"/>
              <a:t> 80% efficient at 20%/50%/100% loads</a:t>
            </a:r>
          </a:p>
          <a:p>
            <a:r>
              <a:rPr lang="en-US" dirty="0"/>
              <a:t>The rating system above was made to market efficiencies in PSUs beyond the standard “80 Plus”</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36</a:t>
            </a:fld>
            <a:endParaRPr lang="en-US"/>
          </a:p>
        </p:txBody>
      </p:sp>
    </p:spTree>
    <p:extLst>
      <p:ext uri="{BB962C8B-B14F-4D97-AF65-F5344CB8AC3E}">
        <p14:creationId xmlns:p14="http://schemas.microsoft.com/office/powerpoint/2010/main" val="2924305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Buy quality PSUs</a:t>
            </a:r>
          </a:p>
          <a:p>
            <a:r>
              <a:rPr lang="en-US" dirty="0"/>
              <a:t>Research and observe max loads</a:t>
            </a:r>
          </a:p>
          <a:p>
            <a:r>
              <a:rPr lang="en-US" dirty="0"/>
              <a:t>Run at 80% capacity and below</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37</a:t>
            </a:fld>
            <a:endParaRPr lang="en-US"/>
          </a:p>
        </p:txBody>
      </p:sp>
    </p:spTree>
    <p:extLst>
      <p:ext uri="{BB962C8B-B14F-4D97-AF65-F5344CB8AC3E}">
        <p14:creationId xmlns:p14="http://schemas.microsoft.com/office/powerpoint/2010/main" val="2639700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38</a:t>
            </a:fld>
            <a:endParaRPr lang="en-US"/>
          </a:p>
        </p:txBody>
      </p:sp>
    </p:spTree>
    <p:extLst>
      <p:ext uri="{BB962C8B-B14F-4D97-AF65-F5344CB8AC3E}">
        <p14:creationId xmlns:p14="http://schemas.microsoft.com/office/powerpoint/2010/main" val="163679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2097BC67-B1FF-4102-B6CD-EC94F7A9DAB7}" type="slidenum">
              <a:rPr lang="en-US"/>
              <a:pPr/>
              <a:t>5</a:t>
            </a:fld>
            <a:endParaRPr lang="en-US"/>
          </a:p>
        </p:txBody>
      </p:sp>
      <p:sp>
        <p:nvSpPr>
          <p:cNvPr id="39939" name="Rectangle 2"/>
          <p:cNvSpPr>
            <a:spLocks noGrp="1" noRot="1" noChangeAspect="1" noChangeArrowheads="1" noTextEdit="1"/>
          </p:cNvSpPr>
          <p:nvPr>
            <p:ph type="sldImg"/>
          </p:nvPr>
        </p:nvSpPr>
        <p:spPr>
          <a:xfrm>
            <a:off x="712788" y="0"/>
            <a:ext cx="5584825" cy="3141663"/>
          </a:xfrm>
          <a:ln/>
        </p:spPr>
      </p:sp>
      <p:sp>
        <p:nvSpPr>
          <p:cNvPr id="39940" name="Rectangle 3"/>
          <p:cNvSpPr>
            <a:spLocks noGrp="1" noChangeArrowheads="1"/>
          </p:cNvSpPr>
          <p:nvPr>
            <p:ph type="body" idx="1"/>
          </p:nvPr>
        </p:nvSpPr>
        <p:spPr>
          <a:noFill/>
          <a:ln/>
        </p:spPr>
        <p:txBody>
          <a:bodyPr/>
          <a:lstStyle/>
          <a:p>
            <a:r>
              <a:rPr lang="en-US" sz="1200" dirty="0"/>
              <a:t>Provides protection, organization, and airflow for PC components</a:t>
            </a:r>
          </a:p>
          <a:p>
            <a:r>
              <a:rPr lang="en-US" sz="1200" dirty="0"/>
              <a:t>Includes status displays and buttons for powering on and resetting PC</a:t>
            </a:r>
          </a:p>
          <a:p>
            <a:r>
              <a:rPr lang="en-US" sz="1200" dirty="0"/>
              <a:t>Comes in many different shapes and sizes</a:t>
            </a:r>
          </a:p>
          <a:p>
            <a:r>
              <a:rPr lang="en-US" sz="1200" dirty="0"/>
              <a:t>Should be purchased with the components in mind to ensure it can fit everything</a:t>
            </a:r>
          </a:p>
        </p:txBody>
      </p:sp>
    </p:spTree>
    <p:extLst>
      <p:ext uri="{BB962C8B-B14F-4D97-AF65-F5344CB8AC3E}">
        <p14:creationId xmlns:p14="http://schemas.microsoft.com/office/powerpoint/2010/main" val="4047232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 of the computer</a:t>
            </a:r>
          </a:p>
          <a:p>
            <a:r>
              <a:rPr lang="en-US" dirty="0"/>
              <a:t>Largely determines performance of a computer</a:t>
            </a:r>
          </a:p>
          <a:p>
            <a:r>
              <a:rPr lang="en-US" dirty="0"/>
              <a:t>Consists of billions of transistors</a:t>
            </a:r>
          </a:p>
          <a:p>
            <a:r>
              <a:rPr lang="en-US" dirty="0"/>
              <a:t>Responsible for executing code</a:t>
            </a:r>
          </a:p>
          <a:p>
            <a:r>
              <a:rPr lang="en-US" dirty="0"/>
              <a:t>Vendors: Intel, AMD, Qualcomm</a:t>
            </a:r>
          </a:p>
          <a:p>
            <a:r>
              <a:rPr lang="en-US" dirty="0"/>
              <a:t>Architectures: x86, x86-64, ARM</a:t>
            </a:r>
          </a:p>
          <a:p>
            <a:pPr lvl="1"/>
            <a:r>
              <a:rPr lang="en-US" dirty="0"/>
              <a:t>This describes the instruction set that the chip can understand</a:t>
            </a:r>
          </a:p>
          <a:p>
            <a:pPr lvl="1"/>
            <a:r>
              <a:rPr lang="en-US" dirty="0"/>
              <a:t>This is relevant to programmers</a:t>
            </a:r>
          </a:p>
          <a:p>
            <a:endParaRPr lang="en-US" dirty="0"/>
          </a:p>
          <a:p>
            <a:r>
              <a:rPr lang="en-US" dirty="0"/>
              <a:t>https://developer.arm.com/ip-products/processors</a:t>
            </a:r>
          </a:p>
          <a:p>
            <a:r>
              <a:rPr lang="en-US" dirty="0"/>
              <a:t>https://www.ranker.com/list/the-best-cpu-manufacturers-and-top-cpu-brands/computer-hardware</a:t>
            </a:r>
          </a:p>
        </p:txBody>
      </p:sp>
      <p:sp>
        <p:nvSpPr>
          <p:cNvPr id="4" name="Slide Number Placeholder 3"/>
          <p:cNvSpPr>
            <a:spLocks noGrp="1"/>
          </p:cNvSpPr>
          <p:nvPr>
            <p:ph type="sldNum" sz="quarter" idx="5"/>
          </p:nvPr>
        </p:nvSpPr>
        <p:spPr/>
        <p:txBody>
          <a:bodyPr/>
          <a:lstStyle/>
          <a:p>
            <a:fld id="{7EC3E846-59D9-4C4A-A803-489F083C9C3F}" type="slidenum">
              <a:rPr lang="en-US" smtClean="0"/>
              <a:t>39</a:t>
            </a:fld>
            <a:endParaRPr lang="en-US"/>
          </a:p>
        </p:txBody>
      </p:sp>
    </p:spTree>
    <p:extLst>
      <p:ext uri="{BB962C8B-B14F-4D97-AF65-F5344CB8AC3E}">
        <p14:creationId xmlns:p14="http://schemas.microsoft.com/office/powerpoint/2010/main" val="18672335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B1C35C38-47FF-49AE-A9DF-ACF722762CCE}" type="slidenum">
              <a:rPr lang="en-US"/>
              <a:pPr/>
              <a:t>41</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b="1" dirty="0"/>
              <a:t>Machine Cycle</a:t>
            </a:r>
          </a:p>
          <a:p>
            <a:r>
              <a:rPr lang="en-US" dirty="0"/>
              <a:t>In the CPU, the primary components are the ALU (Arithmetic Logic Unit) that performs mathematical, logical, and decision operations and the CU (Control Unit) that directs all of the processors operations.</a:t>
            </a:r>
          </a:p>
          <a:p>
            <a:endParaRPr lang="en-US" dirty="0">
              <a:latin typeface="Arial" pitchFamily="34" charset="0"/>
            </a:endParaRPr>
          </a:p>
          <a:p>
            <a:pPr defTabSz="933167">
              <a:defRPr/>
            </a:pPr>
            <a:r>
              <a:rPr lang="en-US" dirty="0"/>
              <a:t>The speed (clock speed) and capabilities of the processor have dramatically improved. For example, the first microprocessor was the Intel 4004 that was released November 15, 1971 and had 2,300 transistors and performed 60,000 operations per second. Current processors have at least  3,300,000 transistors and performs around 188,000,000 instructions per second.</a:t>
            </a:r>
          </a:p>
          <a:p>
            <a:endParaRPr lang="en-US" dirty="0">
              <a:latin typeface="Arial" pitchFamily="34" charset="0"/>
            </a:endParaRPr>
          </a:p>
          <a:p>
            <a:endParaRPr lang="en-US" dirty="0">
              <a:latin typeface="Arial" pitchFamily="34" charset="0"/>
            </a:endParaRPr>
          </a:p>
          <a:p>
            <a:endParaRPr lang="en-US" dirty="0">
              <a:latin typeface="Arial" pitchFamily="34" charset="0"/>
            </a:endParaRPr>
          </a:p>
        </p:txBody>
      </p:sp>
    </p:spTree>
    <p:extLst>
      <p:ext uri="{BB962C8B-B14F-4D97-AF65-F5344CB8AC3E}">
        <p14:creationId xmlns:p14="http://schemas.microsoft.com/office/powerpoint/2010/main" val="1558231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Determines size, shape and pinout</a:t>
            </a:r>
          </a:p>
          <a:p>
            <a:r>
              <a:rPr lang="en-US" dirty="0"/>
              <a:t>Socket type is generally associated with a specific vendor</a:t>
            </a:r>
          </a:p>
          <a:p>
            <a:pPr lvl="1"/>
            <a:r>
              <a:rPr lang="en-US" dirty="0"/>
              <a:t>Ex: Intel’s “LGA 1200” or AMD’s “Socket AM4”</a:t>
            </a:r>
          </a:p>
          <a:p>
            <a:r>
              <a:rPr lang="en-US" dirty="0"/>
              <a:t>Must match socket type of motherboard</a:t>
            </a:r>
          </a:p>
          <a:p>
            <a:r>
              <a:rPr lang="en-US" dirty="0"/>
              <a:t>Matching sockets does not guarantee motherboard support</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43</a:t>
            </a:fld>
            <a:endParaRPr lang="en-US"/>
          </a:p>
        </p:txBody>
      </p:sp>
    </p:spTree>
    <p:extLst>
      <p:ext uri="{BB962C8B-B14F-4D97-AF65-F5344CB8AC3E}">
        <p14:creationId xmlns:p14="http://schemas.microsoft.com/office/powerpoint/2010/main" val="2342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gradFill>
                  <a:gsLst>
                    <a:gs pos="34000">
                      <a:schemeClr val="tx1">
                        <a:lumMod val="93000"/>
                      </a:schemeClr>
                    </a:gs>
                    <a:gs pos="0">
                      <a:schemeClr val="bg1">
                        <a:lumMod val="25000"/>
                        <a:lumOff val="75000"/>
                      </a:schemeClr>
                    </a:gs>
                    <a:gs pos="100000">
                      <a:schemeClr val="tx1"/>
                    </a:gs>
                  </a:gsLst>
                  <a:lin ang="4800000" scaled="0"/>
                </a:gradFill>
              </a:rPr>
              <a:t>Measures how many `cycles` per second the CPU executes</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Modern CPUs operate in GHz or billions of cycles per second</a:t>
            </a:r>
          </a:p>
          <a:p>
            <a:pPr lvl="1"/>
            <a:r>
              <a:rPr lang="en-US" sz="2000" dirty="0">
                <a:gradFill>
                  <a:gsLst>
                    <a:gs pos="34000">
                      <a:schemeClr val="tx1">
                        <a:lumMod val="93000"/>
                      </a:schemeClr>
                    </a:gs>
                    <a:gs pos="0">
                      <a:schemeClr val="bg1">
                        <a:lumMod val="25000"/>
                        <a:lumOff val="75000"/>
                      </a:schemeClr>
                    </a:gs>
                    <a:gs pos="100000">
                      <a:schemeClr val="tx1"/>
                    </a:gs>
                  </a:gsLst>
                  <a:lin ang="4800000" scaled="0"/>
                </a:gradFill>
              </a:rPr>
              <a:t>Ex: A single cycle at 1.8 GHz takes 555 picoseconds to compute (0.000000000555 Seconds) </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The more cycles per second, the faster the CPU</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44</a:t>
            </a:fld>
            <a:endParaRPr lang="en-US"/>
          </a:p>
        </p:txBody>
      </p:sp>
    </p:spTree>
    <p:extLst>
      <p:ext uri="{BB962C8B-B14F-4D97-AF65-F5344CB8AC3E}">
        <p14:creationId xmlns:p14="http://schemas.microsoft.com/office/powerpoint/2010/main" val="4566386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Cores are logical CPUs inside the main CPU chip</a:t>
            </a:r>
          </a:p>
          <a:p>
            <a:r>
              <a:rPr lang="en-US" dirty="0"/>
              <a:t>Each core is a separate CPU capable of doing its own processing</a:t>
            </a:r>
          </a:p>
          <a:p>
            <a:r>
              <a:rPr lang="en-US" dirty="0"/>
              <a:t>Cores run parallel to each other</a:t>
            </a:r>
          </a:p>
          <a:p>
            <a:r>
              <a:rPr lang="en-US" dirty="0"/>
              <a:t>Applications can use multiple cores to split up the work</a:t>
            </a:r>
          </a:p>
          <a:p>
            <a:r>
              <a:rPr lang="en-US" dirty="0"/>
              <a:t>Other technology like Intel’s hyperthreading virtually creates more cores</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45</a:t>
            </a:fld>
            <a:endParaRPr lang="en-US"/>
          </a:p>
        </p:txBody>
      </p:sp>
    </p:spTree>
    <p:extLst>
      <p:ext uri="{BB962C8B-B14F-4D97-AF65-F5344CB8AC3E}">
        <p14:creationId xmlns:p14="http://schemas.microsoft.com/office/powerpoint/2010/main" val="27874257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28600" defTabSz="914400">
              <a:lnSpc>
                <a:spcPct val="90000"/>
              </a:lnSpc>
              <a:spcAft>
                <a:spcPts val="600"/>
              </a:spcAft>
              <a:buFont typeface="Arial" panose="020B0604020202020204" pitchFamily="34" charset="0"/>
              <a:buChar char="•"/>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Random Access Memory = RAM</a:t>
            </a:r>
          </a:p>
          <a:p>
            <a:pPr marL="285750" indent="-228600" defTabSz="914400">
              <a:lnSpc>
                <a:spcPct val="90000"/>
              </a:lnSpc>
              <a:spcAft>
                <a:spcPts val="600"/>
              </a:spcAft>
              <a:buFont typeface="Arial" panose="020B0604020202020204" pitchFamily="34" charset="0"/>
              <a:buChar char="•"/>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High speed, temporary storage</a:t>
            </a:r>
          </a:p>
          <a:p>
            <a:pPr marL="285750" indent="-228600" defTabSz="914400">
              <a:lnSpc>
                <a:spcPct val="90000"/>
              </a:lnSpc>
              <a:spcAft>
                <a:spcPts val="600"/>
              </a:spcAft>
              <a:buFont typeface="Arial" panose="020B0604020202020204" pitchFamily="34" charset="0"/>
              <a:buChar char="•"/>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Connects to Northbridge of Motherboard</a:t>
            </a:r>
          </a:p>
          <a:p>
            <a:pPr marL="285750" indent="-228600" defTabSz="914400">
              <a:lnSpc>
                <a:spcPct val="90000"/>
              </a:lnSpc>
              <a:spcAft>
                <a:spcPts val="600"/>
              </a:spcAft>
              <a:buFont typeface="Arial" panose="020B0604020202020204" pitchFamily="34" charset="0"/>
              <a:buChar char="•"/>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Used by applications, operating system, </a:t>
            </a:r>
            <a:r>
              <a:rPr lang="en-US" sz="2800" dirty="0" err="1">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etc</a:t>
            </a: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 to load</a:t>
            </a:r>
          </a:p>
          <a:p>
            <a:pPr marL="285750" indent="-228600" defTabSz="914400">
              <a:lnSpc>
                <a:spcPct val="90000"/>
              </a:lnSpc>
              <a:spcAft>
                <a:spcPts val="600"/>
              </a:spcAft>
              <a:buFont typeface="Arial" panose="020B0604020202020204" pitchFamily="34" charset="0"/>
              <a:buChar char="•"/>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Volatile memory</a:t>
            </a:r>
          </a:p>
          <a:p>
            <a:pPr marL="742950" lvl="1" indent="-228600" defTabSz="914400">
              <a:lnSpc>
                <a:spcPct val="90000"/>
              </a:lnSpc>
              <a:spcAft>
                <a:spcPts val="600"/>
              </a:spcAft>
              <a:buFont typeface="Arial" panose="020B0604020202020204" pitchFamily="34" charset="0"/>
              <a:buChar char="•"/>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Erased when power is lost</a:t>
            </a:r>
          </a:p>
          <a:p>
            <a:pPr marL="285750" indent="-228600" defTabSz="914400">
              <a:lnSpc>
                <a:spcPct val="90000"/>
              </a:lnSpc>
              <a:spcAft>
                <a:spcPts val="600"/>
              </a:spcAft>
              <a:buFont typeface="Arial" panose="020B0604020202020204" pitchFamily="34" charset="0"/>
              <a:buChar char="•"/>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Looks like a rectangular, slim circuit board</a:t>
            </a:r>
          </a:p>
          <a:p>
            <a:pPr marL="285750" indent="-228600" defTabSz="914400">
              <a:lnSpc>
                <a:spcPct val="90000"/>
              </a:lnSpc>
              <a:spcAft>
                <a:spcPts val="600"/>
              </a:spcAft>
              <a:buFont typeface="Arial" panose="020B0604020202020204" pitchFamily="34" charset="0"/>
              <a:buChar char="•"/>
            </a:pPr>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May or may not include a heatsink/heat spreader</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47</a:t>
            </a:fld>
            <a:endParaRPr lang="en-US"/>
          </a:p>
        </p:txBody>
      </p:sp>
    </p:spTree>
    <p:extLst>
      <p:ext uri="{BB962C8B-B14F-4D97-AF65-F5344CB8AC3E}">
        <p14:creationId xmlns:p14="http://schemas.microsoft.com/office/powerpoint/2010/main" val="2262966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a:r>
              <a:rPr lang="en-US" sz="2000" dirty="0">
                <a:gradFill>
                  <a:gsLst>
                    <a:gs pos="34000">
                      <a:srgbClr val="EDEDED"/>
                    </a:gs>
                    <a:gs pos="0">
                      <a:srgbClr val="BFBFBF"/>
                    </a:gs>
                    <a:gs pos="100000">
                      <a:srgbClr val="FFFFFF"/>
                    </a:gs>
                  </a:gsLst>
                  <a:lin ang="4800000" scaled="0"/>
                </a:gradFill>
              </a:rPr>
              <a:t>Desktops use DIMM (Dual Inline Memory Module) form factor</a:t>
            </a:r>
          </a:p>
          <a:p>
            <a:pPr marL="285750"/>
            <a:r>
              <a:rPr lang="en-US" sz="2000" dirty="0">
                <a:gradFill>
                  <a:gsLst>
                    <a:gs pos="34000">
                      <a:srgbClr val="EDEDED"/>
                    </a:gs>
                    <a:gs pos="0">
                      <a:srgbClr val="BFBFBF"/>
                    </a:gs>
                    <a:gs pos="100000">
                      <a:srgbClr val="FFFFFF"/>
                    </a:gs>
                  </a:gsLst>
                  <a:lin ang="4800000" scaled="0"/>
                </a:gradFill>
              </a:rPr>
              <a:t>Laptops use SO-DIMM (Small Outline Dual Inline Memory Module) which are shorter</a:t>
            </a:r>
          </a:p>
          <a:p>
            <a:pPr marL="285750"/>
            <a:r>
              <a:rPr lang="en-US" sz="2000" dirty="0">
                <a:gradFill>
                  <a:gsLst>
                    <a:gs pos="34000">
                      <a:srgbClr val="EDEDED"/>
                    </a:gs>
                    <a:gs pos="0">
                      <a:srgbClr val="BFBFBF"/>
                    </a:gs>
                    <a:gs pos="100000">
                      <a:srgbClr val="FFFFFF"/>
                    </a:gs>
                  </a:gsLst>
                  <a:lin ang="4800000" scaled="0"/>
                </a:gradFill>
              </a:rPr>
              <a:t>RAM is further divided into more form factors specified by DDR*</a:t>
            </a:r>
          </a:p>
          <a:p>
            <a:pPr marL="742950" lvl="1"/>
            <a:r>
              <a:rPr lang="en-US" sz="1600" dirty="0">
                <a:gradFill>
                  <a:gsLst>
                    <a:gs pos="34000">
                      <a:srgbClr val="EDEDED"/>
                    </a:gs>
                    <a:gs pos="0">
                      <a:srgbClr val="BFBFBF"/>
                    </a:gs>
                    <a:gs pos="100000">
                      <a:srgbClr val="FFFFFF"/>
                    </a:gs>
                  </a:gsLst>
                  <a:lin ang="4800000" scaled="0"/>
                </a:gradFill>
              </a:rPr>
              <a:t>Notches on the connector of the RAM prevent it from inserted into the wrong slot type</a:t>
            </a:r>
          </a:p>
          <a:p>
            <a:endParaRPr lang="en-US" dirty="0"/>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49</a:t>
            </a:fld>
            <a:endParaRPr lang="en-US"/>
          </a:p>
        </p:txBody>
      </p:sp>
    </p:spTree>
    <p:extLst>
      <p:ext uri="{BB962C8B-B14F-4D97-AF65-F5344CB8AC3E}">
        <p14:creationId xmlns:p14="http://schemas.microsoft.com/office/powerpoint/2010/main" val="290854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pPr>
            <a:r>
              <a:rPr lang="en-US" dirty="0"/>
              <a:t>Speed of RAM typically refers to its frequency </a:t>
            </a:r>
          </a:p>
          <a:p>
            <a:pPr marL="742950" lvl="1" indent="-285750">
              <a:lnSpc>
                <a:spcPct val="150000"/>
              </a:lnSpc>
            </a:pPr>
            <a:r>
              <a:rPr lang="en-US" dirty="0"/>
              <a:t>Frequency is a measure of cycles per second it can perform (like CPU cycles, only for reading/writing data)</a:t>
            </a:r>
          </a:p>
          <a:p>
            <a:pPr marL="285750" indent="-285750">
              <a:lnSpc>
                <a:spcPct val="150000"/>
              </a:lnSpc>
            </a:pPr>
            <a:r>
              <a:rPr lang="en-US" dirty="0"/>
              <a:t>RAM chips are labeled according to their frequency and form factor in two equivalent ways:</a:t>
            </a:r>
          </a:p>
          <a:p>
            <a:pPr marL="742950" lvl="1" indent="-285750">
              <a:lnSpc>
                <a:spcPct val="150000"/>
              </a:lnSpc>
            </a:pPr>
            <a:r>
              <a:rPr lang="en-US" dirty="0"/>
              <a:t>Speed measured in bits  (ex. PC4-19200)</a:t>
            </a:r>
          </a:p>
          <a:p>
            <a:pPr marL="742950" lvl="1" indent="-285750">
              <a:lnSpc>
                <a:spcPct val="150000"/>
              </a:lnSpc>
            </a:pPr>
            <a:r>
              <a:rPr lang="en-US" dirty="0"/>
              <a:t>Measured in bytes (ex. DDR4-2400)</a:t>
            </a:r>
          </a:p>
          <a:p>
            <a:pPr marL="285750" indent="-285750">
              <a:lnSpc>
                <a:spcPct val="150000"/>
              </a:lnSpc>
            </a:pPr>
            <a:r>
              <a:rPr lang="en-US" dirty="0"/>
              <a:t>Another measure of speed is CAS latency (also called delay or timing)</a:t>
            </a:r>
          </a:p>
          <a:p>
            <a:pPr marL="285750" indent="-285750">
              <a:lnSpc>
                <a:spcPct val="150000"/>
              </a:lnSpc>
            </a:pPr>
            <a:r>
              <a:rPr lang="en-US" dirty="0"/>
              <a:t>Both are usually listed on the RAM label</a:t>
            </a:r>
          </a:p>
          <a:p>
            <a:pPr marL="285750" indent="-285750">
              <a:lnSpc>
                <a:spcPct val="150000"/>
              </a:lnSpc>
            </a:pPr>
            <a:endParaRPr lang="en-US" dirty="0"/>
          </a:p>
          <a:p>
            <a:endParaRPr lang="en-US" dirty="0"/>
          </a:p>
          <a:p>
            <a:r>
              <a:rPr lang="en-US" dirty="0"/>
              <a:t>The “PC” speed is basically bits per second.  This is the older speed specification</a:t>
            </a:r>
          </a:p>
          <a:p>
            <a:r>
              <a:rPr lang="en-US" dirty="0"/>
              <a:t>(64-bit bus) * (1 byte / 8 bits) * (</a:t>
            </a:r>
            <a:r>
              <a:rPr lang="en-US" dirty="0" err="1"/>
              <a:t>megatransfers</a:t>
            </a:r>
            <a:r>
              <a:rPr lang="en-US" dirty="0"/>
              <a:t> / second) = (megabytes / second)</a:t>
            </a:r>
          </a:p>
          <a:p>
            <a:endParaRPr lang="en-US" dirty="0"/>
          </a:p>
          <a:p>
            <a:r>
              <a:rPr lang="en-US" dirty="0"/>
              <a:t>The “DDR” speed is bytes per second, this is the newer specification</a:t>
            </a:r>
          </a:p>
          <a:p>
            <a:r>
              <a:rPr lang="en-US" dirty="0"/>
              <a:t>You should look at the DDR rating for the actual bytes per second speed of your RAM</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50</a:t>
            </a:fld>
            <a:endParaRPr lang="en-US"/>
          </a:p>
        </p:txBody>
      </p:sp>
    </p:spTree>
    <p:extLst>
      <p:ext uri="{BB962C8B-B14F-4D97-AF65-F5344CB8AC3E}">
        <p14:creationId xmlns:p14="http://schemas.microsoft.com/office/powerpoint/2010/main" val="4251671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amount of data a RAM chip can hold</a:t>
            </a:r>
          </a:p>
          <a:p>
            <a:r>
              <a:rPr lang="en-US" dirty="0"/>
              <a:t>Capacity of RAM is generally found on the RAM Label</a:t>
            </a:r>
          </a:p>
          <a:p>
            <a:pPr lvl="1"/>
            <a:r>
              <a:rPr lang="en-US" dirty="0"/>
              <a:t>If not, you can look up the model number on the label to find out</a:t>
            </a:r>
          </a:p>
          <a:p>
            <a:r>
              <a:rPr lang="en-US" dirty="0"/>
              <a:t>FYI: when purchasing RAM, often descriptions will show “16GB (2x8GB)” which means you will get two 8GB chips for a total of 16GB</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51</a:t>
            </a:fld>
            <a:endParaRPr lang="en-US"/>
          </a:p>
        </p:txBody>
      </p:sp>
    </p:spTree>
    <p:extLst>
      <p:ext uri="{BB962C8B-B14F-4D97-AF65-F5344CB8AC3E}">
        <p14:creationId xmlns:p14="http://schemas.microsoft.com/office/powerpoint/2010/main" val="2563261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https://www.scienceabc.com/innovation/how-does-a-compact-disk-cd-work.html</a:t>
            </a:r>
          </a:p>
        </p:txBody>
      </p:sp>
      <p:sp>
        <p:nvSpPr>
          <p:cNvPr id="4" name="Slide Number Placeholder 3"/>
          <p:cNvSpPr>
            <a:spLocks noGrp="1"/>
          </p:cNvSpPr>
          <p:nvPr>
            <p:ph type="sldNum" sz="quarter" idx="5"/>
          </p:nvPr>
        </p:nvSpPr>
        <p:spPr/>
        <p:txBody>
          <a:bodyPr/>
          <a:lstStyle/>
          <a:p>
            <a:fld id="{7EC3E846-59D9-4C4A-A803-489F083C9C3F}" type="slidenum">
              <a:rPr lang="en-US" smtClean="0"/>
              <a:t>58</a:t>
            </a:fld>
            <a:endParaRPr lang="en-US"/>
          </a:p>
        </p:txBody>
      </p:sp>
    </p:spTree>
    <p:extLst>
      <p:ext uri="{BB962C8B-B14F-4D97-AF65-F5344CB8AC3E}">
        <p14:creationId xmlns:p14="http://schemas.microsoft.com/office/powerpoint/2010/main" val="2652940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https://www.newegg.com/gunmetal-cooler-master-mastercase-h500-atx-mid-tower/p/N82E16811119350</a:t>
            </a:r>
          </a:p>
        </p:txBody>
      </p:sp>
      <p:sp>
        <p:nvSpPr>
          <p:cNvPr id="4" name="Slide Number Placeholder 3"/>
          <p:cNvSpPr>
            <a:spLocks noGrp="1"/>
          </p:cNvSpPr>
          <p:nvPr>
            <p:ph type="sldNum" sz="quarter" idx="5"/>
          </p:nvPr>
        </p:nvSpPr>
        <p:spPr/>
        <p:txBody>
          <a:bodyPr/>
          <a:lstStyle/>
          <a:p>
            <a:fld id="{7EC3E846-59D9-4C4A-A803-489F083C9C3F}" type="slidenum">
              <a:rPr lang="en-US" smtClean="0"/>
              <a:t>6</a:t>
            </a:fld>
            <a:endParaRPr lang="en-US"/>
          </a:p>
        </p:txBody>
      </p:sp>
    </p:spTree>
    <p:extLst>
      <p:ext uri="{BB962C8B-B14F-4D97-AF65-F5344CB8AC3E}">
        <p14:creationId xmlns:p14="http://schemas.microsoft.com/office/powerpoint/2010/main" val="5185001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0" y="422275"/>
            <a:ext cx="4727575" cy="2660650"/>
          </a:xfrm>
        </p:spPr>
      </p:sp>
      <p:sp>
        <p:nvSpPr>
          <p:cNvPr id="3" name="Notes Placeholder 2"/>
          <p:cNvSpPr>
            <a:spLocks noGrp="1"/>
          </p:cNvSpPr>
          <p:nvPr>
            <p:ph type="body" idx="1"/>
          </p:nvPr>
        </p:nvSpPr>
        <p:spPr/>
        <p:txBody>
          <a:bodyPr/>
          <a:lstStyle/>
          <a:p>
            <a:r>
              <a:rPr lang="en-US" dirty="0"/>
              <a:t>Contains several magnetic platters that hold data</a:t>
            </a:r>
          </a:p>
          <a:p>
            <a:r>
              <a:rPr lang="en-US" dirty="0"/>
              <a:t>Actuator arm hovers over platters to read data magnetically</a:t>
            </a:r>
          </a:p>
          <a:p>
            <a:r>
              <a:rPr lang="en-US" dirty="0"/>
              <a:t>Spindle spins platters at high speeds</a:t>
            </a:r>
          </a:p>
          <a:p>
            <a:r>
              <a:rPr lang="en-US" dirty="0"/>
              <a:t>Moveable parts make this very susceptible to shock</a:t>
            </a:r>
          </a:p>
        </p:txBody>
      </p:sp>
      <p:sp>
        <p:nvSpPr>
          <p:cNvPr id="4" name="Slide Number Placeholder 3"/>
          <p:cNvSpPr>
            <a:spLocks noGrp="1"/>
          </p:cNvSpPr>
          <p:nvPr>
            <p:ph type="sldNum" sz="quarter" idx="10"/>
          </p:nvPr>
        </p:nvSpPr>
        <p:spPr/>
        <p:txBody>
          <a:bodyPr/>
          <a:lstStyle/>
          <a:p>
            <a:fld id="{56353A73-B625-445B-8392-B85FAD8C85C2}" type="slidenum">
              <a:rPr lang="en-US" smtClean="0"/>
              <a:t>65</a:t>
            </a:fld>
            <a:endParaRPr lang="en-US"/>
          </a:p>
        </p:txBody>
      </p:sp>
    </p:spTree>
    <p:extLst>
      <p:ext uri="{BB962C8B-B14F-4D97-AF65-F5344CB8AC3E}">
        <p14:creationId xmlns:p14="http://schemas.microsoft.com/office/powerpoint/2010/main" val="5048522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0" y="422275"/>
            <a:ext cx="4727575" cy="2660650"/>
          </a:xfrm>
        </p:spPr>
      </p:sp>
      <p:sp>
        <p:nvSpPr>
          <p:cNvPr id="3" name="Notes Placeholder 2"/>
          <p:cNvSpPr>
            <a:spLocks noGrp="1"/>
          </p:cNvSpPr>
          <p:nvPr>
            <p:ph type="body" idx="1"/>
          </p:nvPr>
        </p:nvSpPr>
        <p:spPr/>
        <p:txBody>
          <a:bodyPr/>
          <a:lstStyle/>
          <a:p>
            <a:r>
              <a:rPr lang="en-US" dirty="0"/>
              <a:t>Platter is a circular, metal disk</a:t>
            </a:r>
          </a:p>
          <a:p>
            <a:r>
              <a:rPr lang="en-US" dirty="0"/>
              <a:t>Core made up of aluminum or glass substrate</a:t>
            </a:r>
          </a:p>
          <a:p>
            <a:r>
              <a:rPr lang="en-US" dirty="0"/>
              <a:t>Different spin rates depending on the drive</a:t>
            </a:r>
          </a:p>
          <a:p>
            <a:r>
              <a:rPr lang="en-US" dirty="0"/>
              <a:t>May have 1 or more platters stacked inside drive</a:t>
            </a:r>
          </a:p>
          <a:p>
            <a:r>
              <a:rPr lang="en-US" dirty="0"/>
              <a:t>Must be kept in a sealed chamber to prevent contamination</a:t>
            </a:r>
          </a:p>
          <a:p>
            <a:endParaRPr lang="en-US" dirty="0"/>
          </a:p>
        </p:txBody>
      </p:sp>
      <p:sp>
        <p:nvSpPr>
          <p:cNvPr id="4" name="Slide Number Placeholder 3"/>
          <p:cNvSpPr>
            <a:spLocks noGrp="1"/>
          </p:cNvSpPr>
          <p:nvPr>
            <p:ph type="sldNum" sz="quarter" idx="10"/>
          </p:nvPr>
        </p:nvSpPr>
        <p:spPr/>
        <p:txBody>
          <a:bodyPr/>
          <a:lstStyle/>
          <a:p>
            <a:fld id="{56353A73-B625-445B-8392-B85FAD8C85C2}" type="slidenum">
              <a:rPr lang="en-US" smtClean="0"/>
              <a:t>66</a:t>
            </a:fld>
            <a:endParaRPr lang="en-US"/>
          </a:p>
        </p:txBody>
      </p:sp>
    </p:spTree>
    <p:extLst>
      <p:ext uri="{BB962C8B-B14F-4D97-AF65-F5344CB8AC3E}">
        <p14:creationId xmlns:p14="http://schemas.microsoft.com/office/powerpoint/2010/main" val="16783586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0" y="422275"/>
            <a:ext cx="4727575" cy="2660650"/>
          </a:xfrm>
        </p:spPr>
      </p:sp>
      <p:sp>
        <p:nvSpPr>
          <p:cNvPr id="3" name="Notes Placeholder 2"/>
          <p:cNvSpPr>
            <a:spLocks noGrp="1"/>
          </p:cNvSpPr>
          <p:nvPr>
            <p:ph type="body" idx="1"/>
          </p:nvPr>
        </p:nvSpPr>
        <p:spPr/>
        <p:txBody>
          <a:bodyPr/>
          <a:lstStyle/>
          <a:p>
            <a:r>
              <a:rPr lang="en-US" dirty="0"/>
              <a:t>Read/Write heads fit between platters, hovering above them</a:t>
            </a:r>
          </a:p>
          <a:p>
            <a:r>
              <a:rPr lang="en-US" dirty="0"/>
              <a:t>One head per side of platter (or between platters)</a:t>
            </a:r>
          </a:p>
        </p:txBody>
      </p:sp>
      <p:sp>
        <p:nvSpPr>
          <p:cNvPr id="4" name="Slide Number Placeholder 3"/>
          <p:cNvSpPr>
            <a:spLocks noGrp="1"/>
          </p:cNvSpPr>
          <p:nvPr>
            <p:ph type="sldNum" sz="quarter" idx="10"/>
          </p:nvPr>
        </p:nvSpPr>
        <p:spPr/>
        <p:txBody>
          <a:bodyPr/>
          <a:lstStyle/>
          <a:p>
            <a:fld id="{56353A73-B625-445B-8392-B85FAD8C85C2}" type="slidenum">
              <a:rPr lang="en-US" smtClean="0"/>
              <a:t>67</a:t>
            </a:fld>
            <a:endParaRPr lang="en-US"/>
          </a:p>
        </p:txBody>
      </p:sp>
    </p:spTree>
    <p:extLst>
      <p:ext uri="{BB962C8B-B14F-4D97-AF65-F5344CB8AC3E}">
        <p14:creationId xmlns:p14="http://schemas.microsoft.com/office/powerpoint/2010/main" val="18389671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0" y="422275"/>
            <a:ext cx="4727575" cy="2660650"/>
          </a:xfrm>
        </p:spPr>
      </p:sp>
      <p:sp>
        <p:nvSpPr>
          <p:cNvPr id="3" name="Notes Placeholder 2"/>
          <p:cNvSpPr>
            <a:spLocks noGrp="1"/>
          </p:cNvSpPr>
          <p:nvPr>
            <p:ph type="body" idx="1"/>
          </p:nvPr>
        </p:nvSpPr>
        <p:spPr/>
        <p:txBody>
          <a:bodyPr/>
          <a:lstStyle/>
          <a:p>
            <a:r>
              <a:rPr lang="en-US" b="1" dirty="0"/>
              <a:t>VACUUM SEALED: </a:t>
            </a:r>
          </a:p>
          <a:p>
            <a:pPr marL="291615" indent="-291615">
              <a:buFont typeface="Arial" panose="020B0604020202020204" pitchFamily="34" charset="0"/>
              <a:buChar char="•"/>
            </a:pPr>
            <a:r>
              <a:rPr lang="en-US" dirty="0"/>
              <a:t>It is necessary to keep the internal environment of the hard disk free of dust and other contaminants. These contaminants may get accumulated in the gap between the read/write heads and the platters, which usually leads to head crashes.  As we can appreciate from the depiction,</a:t>
            </a:r>
            <a:r>
              <a:rPr lang="en-US" baseline="0" dirty="0"/>
              <a:t> the distance between the platter surface (in yellow) and the read/write head is very small.  As a matter of fact, it is so small that a finger print smudge is taller that this space.  Dust particles are even taller than the mentioned distance.  A human hair is a giant when considering this gap between the head and the surface.  Perhaps this will help us further understand why it is extremely important no to open your hard drive.</a:t>
            </a:r>
            <a:endParaRPr lang="en-US" dirty="0"/>
          </a:p>
          <a:p>
            <a:endParaRPr lang="en-US" dirty="0"/>
          </a:p>
        </p:txBody>
      </p:sp>
      <p:sp>
        <p:nvSpPr>
          <p:cNvPr id="4" name="Slide Number Placeholder 3"/>
          <p:cNvSpPr>
            <a:spLocks noGrp="1"/>
          </p:cNvSpPr>
          <p:nvPr>
            <p:ph type="sldNum" sz="quarter" idx="10"/>
          </p:nvPr>
        </p:nvSpPr>
        <p:spPr/>
        <p:txBody>
          <a:bodyPr/>
          <a:lstStyle/>
          <a:p>
            <a:fld id="{56353A73-B625-445B-8392-B85FAD8C85C2}" type="slidenum">
              <a:rPr lang="en-US" smtClean="0"/>
              <a:t>68</a:t>
            </a:fld>
            <a:endParaRPr lang="en-US"/>
          </a:p>
        </p:txBody>
      </p:sp>
    </p:spTree>
    <p:extLst>
      <p:ext uri="{BB962C8B-B14F-4D97-AF65-F5344CB8AC3E}">
        <p14:creationId xmlns:p14="http://schemas.microsoft.com/office/powerpoint/2010/main" val="22055870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0" y="422275"/>
            <a:ext cx="4727575" cy="2660650"/>
          </a:xfrm>
        </p:spPr>
      </p:sp>
      <p:sp>
        <p:nvSpPr>
          <p:cNvPr id="3" name="Notes Placeholder 2"/>
          <p:cNvSpPr>
            <a:spLocks noGrp="1"/>
          </p:cNvSpPr>
          <p:nvPr>
            <p:ph type="body" idx="1"/>
          </p:nvPr>
        </p:nvSpPr>
        <p:spPr/>
        <p:txBody>
          <a:bodyPr/>
          <a:lstStyle/>
          <a:p>
            <a:r>
              <a:rPr lang="en-US" dirty="0"/>
              <a:t>Describes width of the drive</a:t>
            </a:r>
          </a:p>
          <a:p>
            <a:r>
              <a:rPr lang="en-US" dirty="0"/>
              <a:t>Old hard drives were ridiculously large</a:t>
            </a:r>
          </a:p>
          <a:p>
            <a:r>
              <a:rPr lang="en-US" dirty="0"/>
              <a:t>Most common form factors:</a:t>
            </a:r>
          </a:p>
          <a:p>
            <a:pPr lvl="1"/>
            <a:r>
              <a:rPr lang="en-US" dirty="0"/>
              <a:t>For desktop computers - 3.5”</a:t>
            </a:r>
          </a:p>
          <a:p>
            <a:pPr lvl="1"/>
            <a:r>
              <a:rPr lang="en-US" dirty="0"/>
              <a:t>For laptops – 2.5” or smaller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6353A73-B625-445B-8392-B85FAD8C85C2}" type="slidenum">
              <a:rPr lang="en-US" smtClean="0"/>
              <a:t>69</a:t>
            </a:fld>
            <a:endParaRPr lang="en-US"/>
          </a:p>
        </p:txBody>
      </p:sp>
    </p:spTree>
    <p:extLst>
      <p:ext uri="{BB962C8B-B14F-4D97-AF65-F5344CB8AC3E}">
        <p14:creationId xmlns:p14="http://schemas.microsoft.com/office/powerpoint/2010/main" val="3222194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0" y="422275"/>
            <a:ext cx="4727575" cy="2660650"/>
          </a:xfrm>
        </p:spPr>
      </p:sp>
      <p:sp>
        <p:nvSpPr>
          <p:cNvPr id="3" name="Notes Placeholder 2"/>
          <p:cNvSpPr>
            <a:spLocks noGrp="1"/>
          </p:cNvSpPr>
          <p:nvPr>
            <p:ph type="body" idx="1"/>
          </p:nvPr>
        </p:nvSpPr>
        <p:spPr/>
        <p:txBody>
          <a:bodyPr/>
          <a:lstStyle/>
          <a:p>
            <a:r>
              <a:rPr lang="en-US" sz="2400" dirty="0">
                <a:gradFill>
                  <a:gsLst>
                    <a:gs pos="34000">
                      <a:srgbClr val="EDEDED"/>
                    </a:gs>
                    <a:gs pos="0">
                      <a:srgbClr val="BFBFBF"/>
                    </a:gs>
                    <a:gs pos="100000">
                      <a:srgbClr val="FFFFFF"/>
                    </a:gs>
                  </a:gsLst>
                  <a:lin ang="4800000" scaled="0"/>
                </a:gradFill>
              </a:rPr>
              <a:t>Revolutions Per Minute (RPMs) measure the speed the platter spin</a:t>
            </a:r>
          </a:p>
          <a:p>
            <a:pPr lvl="1"/>
            <a:r>
              <a:rPr lang="en-US" sz="2000" dirty="0">
                <a:gradFill>
                  <a:gsLst>
                    <a:gs pos="34000">
                      <a:srgbClr val="EDEDED"/>
                    </a:gs>
                    <a:gs pos="0">
                      <a:srgbClr val="BFBFBF"/>
                    </a:gs>
                    <a:gs pos="100000">
                      <a:srgbClr val="FFFFFF"/>
                    </a:gs>
                  </a:gsLst>
                  <a:lin ang="4800000" scaled="0"/>
                </a:gradFill>
              </a:rPr>
              <a:t>Typical speeds are 5400, 7200, or 10,000 RPM</a:t>
            </a:r>
          </a:p>
          <a:p>
            <a:r>
              <a:rPr lang="en-US" sz="2000" dirty="0">
                <a:gradFill>
                  <a:gsLst>
                    <a:gs pos="34000">
                      <a:srgbClr val="EDEDED"/>
                    </a:gs>
                    <a:gs pos="0">
                      <a:srgbClr val="BFBFBF"/>
                    </a:gs>
                    <a:gs pos="100000">
                      <a:srgbClr val="FFFFFF"/>
                    </a:gs>
                  </a:gsLst>
                  <a:lin ang="4800000" scaled="0"/>
                </a:gradFill>
              </a:rPr>
              <a:t>Seek time is the time required to move from one ‘track’ on a platter to another</a:t>
            </a:r>
          </a:p>
          <a:p>
            <a:pPr lvl="1"/>
            <a:r>
              <a:rPr lang="en-US" sz="2000" dirty="0">
                <a:gradFill>
                  <a:gsLst>
                    <a:gs pos="34000">
                      <a:srgbClr val="EDEDED"/>
                    </a:gs>
                    <a:gs pos="0">
                      <a:srgbClr val="BFBFBF"/>
                    </a:gs>
                    <a:gs pos="100000">
                      <a:srgbClr val="FFFFFF"/>
                    </a:gs>
                  </a:gsLst>
                  <a:lin ang="4800000" scaled="0"/>
                </a:gradFill>
              </a:rPr>
              <a:t>Basically, how fast the read/write heads can move around</a:t>
            </a:r>
          </a:p>
          <a:p>
            <a:r>
              <a:rPr lang="en-US" sz="2400" dirty="0">
                <a:gradFill>
                  <a:gsLst>
                    <a:gs pos="34000">
                      <a:srgbClr val="EDEDED"/>
                    </a:gs>
                    <a:gs pos="0">
                      <a:srgbClr val="BFBFBF"/>
                    </a:gs>
                    <a:gs pos="100000">
                      <a:srgbClr val="FFFFFF"/>
                    </a:gs>
                  </a:gsLst>
                  <a:lin ang="4800000" scaled="0"/>
                </a:gradFill>
              </a:rPr>
              <a:t>These two factors determine the overall speed of the device</a:t>
            </a:r>
          </a:p>
          <a:p>
            <a:endParaRPr lang="en-US" sz="2000" dirty="0">
              <a:gradFill>
                <a:gsLst>
                  <a:gs pos="34000">
                    <a:srgbClr val="EDEDED"/>
                  </a:gs>
                  <a:gs pos="0">
                    <a:srgbClr val="BFBFBF"/>
                  </a:gs>
                  <a:gs pos="100000">
                    <a:srgbClr val="FFFFFF"/>
                  </a:gs>
                </a:gsLst>
                <a:lin ang="4800000" scaled="0"/>
              </a:gradFill>
            </a:endParaRPr>
          </a:p>
        </p:txBody>
      </p:sp>
      <p:sp>
        <p:nvSpPr>
          <p:cNvPr id="4" name="Slide Number Placeholder 3"/>
          <p:cNvSpPr>
            <a:spLocks noGrp="1"/>
          </p:cNvSpPr>
          <p:nvPr>
            <p:ph type="sldNum" sz="quarter" idx="10"/>
          </p:nvPr>
        </p:nvSpPr>
        <p:spPr/>
        <p:txBody>
          <a:bodyPr/>
          <a:lstStyle/>
          <a:p>
            <a:fld id="{56353A73-B625-445B-8392-B85FAD8C85C2}" type="slidenum">
              <a:rPr lang="en-US" smtClean="0"/>
              <a:t>70</a:t>
            </a:fld>
            <a:endParaRPr lang="en-US"/>
          </a:p>
        </p:txBody>
      </p:sp>
    </p:spTree>
    <p:extLst>
      <p:ext uri="{BB962C8B-B14F-4D97-AF65-F5344CB8AC3E}">
        <p14:creationId xmlns:p14="http://schemas.microsoft.com/office/powerpoint/2010/main" val="6738638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0" y="422275"/>
            <a:ext cx="4727575" cy="2660650"/>
          </a:xfrm>
        </p:spPr>
      </p:sp>
      <p:sp>
        <p:nvSpPr>
          <p:cNvPr id="3" name="Notes Placeholder 2"/>
          <p:cNvSpPr>
            <a:spLocks noGrp="1"/>
          </p:cNvSpPr>
          <p:nvPr>
            <p:ph type="body" idx="1"/>
          </p:nvPr>
        </p:nvSpPr>
        <p:spPr/>
        <p:txBody>
          <a:bodyPr/>
          <a:lstStyle/>
          <a:p>
            <a:r>
              <a:rPr lang="en-US" dirty="0"/>
              <a:t>So</a:t>
            </a:r>
            <a:r>
              <a:rPr lang="en-US" baseline="0" dirty="0"/>
              <a:t> far we have explored the internals of a typical hard disk drive and now let us explore ways that our data can be accessed.  The IDE (or Integrated Drive Electronics) is a standard electronic interface used between a computer and its storage devices.  The American National Standards Institute adopted it in November 1990.  You may also know this as ATA or Advanced technology attachment.  The ATA has two interface types, which are the Parallel ATA (PATA for short) and Serial ATA (SATA).  The ribbon cable is either a 40 or 80 pin cable and uses a </a:t>
            </a:r>
            <a:r>
              <a:rPr lang="en-US" baseline="0" dirty="0" err="1"/>
              <a:t>molex</a:t>
            </a:r>
            <a:r>
              <a:rPr lang="en-US" baseline="0" dirty="0"/>
              <a:t> connector for powering it up.</a:t>
            </a:r>
            <a:endParaRPr lang="en-US" dirty="0"/>
          </a:p>
        </p:txBody>
      </p:sp>
      <p:sp>
        <p:nvSpPr>
          <p:cNvPr id="4" name="Slide Number Placeholder 3"/>
          <p:cNvSpPr>
            <a:spLocks noGrp="1"/>
          </p:cNvSpPr>
          <p:nvPr>
            <p:ph type="sldNum" sz="quarter" idx="10"/>
          </p:nvPr>
        </p:nvSpPr>
        <p:spPr/>
        <p:txBody>
          <a:bodyPr/>
          <a:lstStyle/>
          <a:p>
            <a:fld id="{56353A73-B625-445B-8392-B85FAD8C85C2}" type="slidenum">
              <a:rPr lang="en-US" smtClean="0"/>
              <a:t>72</a:t>
            </a:fld>
            <a:endParaRPr lang="en-US"/>
          </a:p>
        </p:txBody>
      </p:sp>
    </p:spTree>
    <p:extLst>
      <p:ext uri="{BB962C8B-B14F-4D97-AF65-F5344CB8AC3E}">
        <p14:creationId xmlns:p14="http://schemas.microsoft.com/office/powerpoint/2010/main" val="7248756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25500" y="422275"/>
            <a:ext cx="4727575" cy="2660650"/>
          </a:xfrm>
        </p:spPr>
      </p:sp>
      <p:sp>
        <p:nvSpPr>
          <p:cNvPr id="3" name="Notes Placeholder 2"/>
          <p:cNvSpPr>
            <a:spLocks noGrp="1"/>
          </p:cNvSpPr>
          <p:nvPr>
            <p:ph type="body" idx="1"/>
          </p:nvPr>
        </p:nvSpPr>
        <p:spPr/>
        <p:txBody>
          <a:bodyPr/>
          <a:lstStyle/>
          <a:p>
            <a:r>
              <a:rPr lang="en-US" dirty="0"/>
              <a:t>The Serial Advanced Technology Attachment ( or SATA) as its name implies, uses serial signaling whereas the previous (ATA or PATA) uses parallel signaling.  The advantage that this technology has is that the cables are thinner</a:t>
            </a:r>
            <a:r>
              <a:rPr lang="en-US" baseline="0" dirty="0"/>
              <a:t>, more flexible and less bulky for the previous technology mentioned.  SATA uses a 7 pin data cable and a 15 pin power cable.  This cable may either come as a single unit or split cable.  SATA cables provide a higher signaling rate than PATA resulting in faster throughput of data.</a:t>
            </a:r>
          </a:p>
          <a:p>
            <a:r>
              <a:rPr lang="en-US" dirty="0"/>
              <a:t>SATA</a:t>
            </a:r>
          </a:p>
        </p:txBody>
      </p:sp>
      <p:sp>
        <p:nvSpPr>
          <p:cNvPr id="4" name="Slide Number Placeholder 3"/>
          <p:cNvSpPr>
            <a:spLocks noGrp="1"/>
          </p:cNvSpPr>
          <p:nvPr>
            <p:ph type="sldNum" sz="quarter" idx="10"/>
          </p:nvPr>
        </p:nvSpPr>
        <p:spPr/>
        <p:txBody>
          <a:bodyPr/>
          <a:lstStyle/>
          <a:p>
            <a:fld id="{56353A73-B625-445B-8392-B85FAD8C85C2}" type="slidenum">
              <a:rPr lang="en-US" smtClean="0"/>
              <a:t>73</a:t>
            </a:fld>
            <a:endParaRPr lang="en-US"/>
          </a:p>
        </p:txBody>
      </p:sp>
    </p:spTree>
    <p:extLst>
      <p:ext uri="{BB962C8B-B14F-4D97-AF65-F5344CB8AC3E}">
        <p14:creationId xmlns:p14="http://schemas.microsoft.com/office/powerpoint/2010/main" val="3877269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Improves on SATA interface, but not compatible with it</a:t>
            </a:r>
          </a:p>
          <a:p>
            <a:r>
              <a:rPr lang="en-US" dirty="0"/>
              <a:t>Uses M.2 form factor and </a:t>
            </a:r>
            <a:r>
              <a:rPr lang="en-US" dirty="0" err="1"/>
              <a:t>NVMe</a:t>
            </a:r>
            <a:r>
              <a:rPr lang="en-US" dirty="0"/>
              <a:t> storage controller</a:t>
            </a:r>
          </a:p>
          <a:p>
            <a:r>
              <a:rPr lang="en-US" dirty="0"/>
              <a:t>Not compatible with SATA M.2</a:t>
            </a:r>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PCIe (Peripheral Component Interconnect Express) began to be used as more than an expansion slot.  As SSD device speeds increased, it we necessary to find a faster mode of transportation than SATA, which was designed for slower, spinning disk HDD</a:t>
            </a:r>
          </a:p>
          <a:p>
            <a:endParaRPr lang="en-US" dirty="0"/>
          </a:p>
          <a:p>
            <a:r>
              <a:rPr lang="en-US" dirty="0" err="1"/>
              <a:t>NVMe</a:t>
            </a:r>
            <a:r>
              <a:rPr lang="en-US" dirty="0"/>
              <a:t> (Non-Volatile Memory Express) is a storage controller protocol designed to handle the high speed data transfers of solid state storage</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74</a:t>
            </a:fld>
            <a:endParaRPr lang="en-US"/>
          </a:p>
        </p:txBody>
      </p:sp>
    </p:spTree>
    <p:extLst>
      <p:ext uri="{BB962C8B-B14F-4D97-AF65-F5344CB8AC3E}">
        <p14:creationId xmlns:p14="http://schemas.microsoft.com/office/powerpoint/2010/main" val="2395357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Plug into the PCI slots</a:t>
            </a:r>
          </a:p>
          <a:p>
            <a:r>
              <a:rPr lang="en-US" dirty="0"/>
              <a:t>Can include graphics cards, network cards, extra USB ports and much more</a:t>
            </a:r>
          </a:p>
          <a:p>
            <a:r>
              <a:rPr lang="en-US" dirty="0"/>
              <a:t>PCI Express slots are high speed connections that have direct access to the North Bridge</a:t>
            </a:r>
          </a:p>
          <a:p>
            <a:r>
              <a:rPr lang="en-US" dirty="0"/>
              <a:t>Legacy PCI slots connect to the South Bridge</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76</a:t>
            </a:fld>
            <a:endParaRPr lang="en-US"/>
          </a:p>
        </p:txBody>
      </p:sp>
    </p:spTree>
    <p:extLst>
      <p:ext uri="{BB962C8B-B14F-4D97-AF65-F5344CB8AC3E}">
        <p14:creationId xmlns:p14="http://schemas.microsoft.com/office/powerpoint/2010/main" val="1408038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Comes in 3 sizes:</a:t>
            </a:r>
          </a:p>
          <a:p>
            <a:pPr lvl="1"/>
            <a:r>
              <a:rPr lang="en-US" dirty="0"/>
              <a:t>2.5” – Usually SSDs</a:t>
            </a:r>
          </a:p>
          <a:p>
            <a:pPr lvl="1"/>
            <a:r>
              <a:rPr lang="en-US" dirty="0"/>
              <a:t>3.5” – Usually HDDs</a:t>
            </a:r>
          </a:p>
          <a:p>
            <a:pPr lvl="1"/>
            <a:r>
              <a:rPr lang="en-US" dirty="0"/>
              <a:t>5.25” – Usually Optical Drives</a:t>
            </a:r>
          </a:p>
          <a:p>
            <a:r>
              <a:rPr lang="en-US" dirty="0"/>
              <a:t>Size roughly refers to width of the drive</a:t>
            </a:r>
          </a:p>
          <a:p>
            <a:r>
              <a:rPr lang="en-US" dirty="0"/>
              <a:t>Newer cases usually have only 2.5” and 3.5” bays</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8</a:t>
            </a:fld>
            <a:endParaRPr lang="en-US"/>
          </a:p>
        </p:txBody>
      </p:sp>
    </p:spTree>
    <p:extLst>
      <p:ext uri="{BB962C8B-B14F-4D97-AF65-F5344CB8AC3E}">
        <p14:creationId xmlns:p14="http://schemas.microsoft.com/office/powerpoint/2010/main" val="21280936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GPU – Graphics Processing Unit</a:t>
            </a:r>
          </a:p>
          <a:p>
            <a:r>
              <a:rPr lang="en-US" dirty="0"/>
              <a:t>Typically installed for gaming, video processing, crypto mining, or other high-end processes</a:t>
            </a:r>
          </a:p>
          <a:p>
            <a:r>
              <a:rPr lang="en-US" dirty="0"/>
              <a:t>Often can be very power-hungry, so large PSUs should be used with them</a:t>
            </a:r>
          </a:p>
          <a:p>
            <a:r>
              <a:rPr lang="en-US" dirty="0"/>
              <a:t>Also generate a lot of heat, so sufficient cooling should be used</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77</a:t>
            </a:fld>
            <a:endParaRPr lang="en-US"/>
          </a:p>
        </p:txBody>
      </p:sp>
    </p:spTree>
    <p:extLst>
      <p:ext uri="{BB962C8B-B14F-4D97-AF65-F5344CB8AC3E}">
        <p14:creationId xmlns:p14="http://schemas.microsoft.com/office/powerpoint/2010/main" val="3872764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887FF7-0992-4F95-8548-C733D94B74FF}" type="slidenum">
              <a:rPr lang="en-US"/>
              <a:pPr/>
              <a:t>79</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dirty="0"/>
              <a:t>Describes the computer hardware that interface externally with the computer</a:t>
            </a:r>
          </a:p>
          <a:p>
            <a:r>
              <a:rPr lang="en-US" dirty="0"/>
              <a:t>Examples:</a:t>
            </a:r>
          </a:p>
          <a:p>
            <a:pPr lvl="1"/>
            <a:r>
              <a:rPr lang="en-US" dirty="0"/>
              <a:t>Monitor</a:t>
            </a:r>
          </a:p>
          <a:p>
            <a:pPr lvl="1"/>
            <a:r>
              <a:rPr lang="en-US" dirty="0"/>
              <a:t>Keyboard</a:t>
            </a:r>
          </a:p>
          <a:p>
            <a:pPr lvl="1"/>
            <a:r>
              <a:rPr lang="en-US" dirty="0"/>
              <a:t>Mouse</a:t>
            </a:r>
          </a:p>
          <a:p>
            <a:pPr lvl="1"/>
            <a:r>
              <a:rPr lang="en-US" dirty="0"/>
              <a:t>Printer</a:t>
            </a:r>
          </a:p>
          <a:p>
            <a:pPr lvl="1"/>
            <a:r>
              <a:rPr lang="en-US" dirty="0"/>
              <a:t>Headset</a:t>
            </a:r>
          </a:p>
          <a:p>
            <a:pPr lvl="1"/>
            <a:endParaRPr lang="en-US" dirty="0"/>
          </a:p>
          <a:p>
            <a:endParaRPr lang="en-US" dirty="0">
              <a:latin typeface="Lucida Grande"/>
            </a:endParaRPr>
          </a:p>
        </p:txBody>
      </p:sp>
    </p:spTree>
    <p:extLst>
      <p:ext uri="{BB962C8B-B14F-4D97-AF65-F5344CB8AC3E}">
        <p14:creationId xmlns:p14="http://schemas.microsoft.com/office/powerpoint/2010/main" val="3996447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887FF7-0992-4F95-8548-C733D94B74FF}" type="slidenum">
              <a:rPr lang="en-US"/>
              <a:pPr/>
              <a:t>80</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endParaRPr lang="en-US" dirty="0">
              <a:latin typeface="Lucida Grande"/>
            </a:endParaRPr>
          </a:p>
        </p:txBody>
      </p:sp>
    </p:spTree>
    <p:extLst>
      <p:ext uri="{BB962C8B-B14F-4D97-AF65-F5344CB8AC3E}">
        <p14:creationId xmlns:p14="http://schemas.microsoft.com/office/powerpoint/2010/main" val="18794212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887FF7-0992-4F95-8548-C733D94B74FF}" type="slidenum">
              <a:rPr lang="en-US"/>
              <a:pPr/>
              <a:t>81</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1200" dirty="0">
                <a:gradFill>
                  <a:gsLst>
                    <a:gs pos="34000">
                      <a:schemeClr val="tx1">
                        <a:lumMod val="93000"/>
                      </a:schemeClr>
                    </a:gs>
                    <a:gs pos="0">
                      <a:schemeClr val="bg1">
                        <a:lumMod val="25000"/>
                        <a:lumOff val="75000"/>
                      </a:schemeClr>
                    </a:gs>
                    <a:gs pos="100000">
                      <a:schemeClr val="tx1"/>
                    </a:gs>
                  </a:gsLst>
                  <a:lin ang="4800000" scaled="0"/>
                </a:gradFill>
              </a:rPr>
              <a:t>Decide what resolution you want for your monitor</a:t>
            </a:r>
          </a:p>
          <a:p>
            <a:r>
              <a:rPr lang="en-US" sz="1200" dirty="0">
                <a:gradFill>
                  <a:gsLst>
                    <a:gs pos="34000">
                      <a:schemeClr val="tx1">
                        <a:lumMod val="93000"/>
                      </a:schemeClr>
                    </a:gs>
                    <a:gs pos="0">
                      <a:schemeClr val="bg1">
                        <a:lumMod val="25000"/>
                        <a:lumOff val="75000"/>
                      </a:schemeClr>
                    </a:gs>
                    <a:gs pos="100000">
                      <a:schemeClr val="tx1"/>
                    </a:gs>
                  </a:gsLst>
                  <a:lin ang="4800000" scaled="0"/>
                </a:gradFill>
              </a:rPr>
              <a:t>Remember your GPU needs to be able to support the resolution as well</a:t>
            </a:r>
          </a:p>
          <a:p>
            <a:r>
              <a:rPr lang="en-US" sz="1200" dirty="0">
                <a:gradFill>
                  <a:gsLst>
                    <a:gs pos="34000">
                      <a:schemeClr val="tx1">
                        <a:lumMod val="93000"/>
                      </a:schemeClr>
                    </a:gs>
                    <a:gs pos="0">
                      <a:schemeClr val="bg1">
                        <a:lumMod val="25000"/>
                        <a:lumOff val="75000"/>
                      </a:schemeClr>
                    </a:gs>
                    <a:gs pos="100000">
                      <a:schemeClr val="tx1"/>
                    </a:gs>
                  </a:gsLst>
                  <a:lin ang="4800000" scaled="0"/>
                </a:gradFill>
              </a:rPr>
              <a:t>For larger monitors, choose higher resolutions to avoid pixelation</a:t>
            </a:r>
          </a:p>
          <a:p>
            <a:endParaRPr lang="en-US" dirty="0">
              <a:latin typeface="Lucida Grande"/>
            </a:endParaRPr>
          </a:p>
        </p:txBody>
      </p:sp>
    </p:spTree>
    <p:extLst>
      <p:ext uri="{BB962C8B-B14F-4D97-AF65-F5344CB8AC3E}">
        <p14:creationId xmlns:p14="http://schemas.microsoft.com/office/powerpoint/2010/main" val="32441591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887FF7-0992-4F95-8548-C733D94B74FF}" type="slidenum">
              <a:rPr lang="en-US"/>
              <a:pPr/>
              <a:t>82</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dirty="0"/>
              <a:t>LCD</a:t>
            </a:r>
          </a:p>
          <a:p>
            <a:pPr lvl="1"/>
            <a:r>
              <a:rPr lang="en-US" dirty="0"/>
              <a:t>Most are LED backlit with LCD panel display</a:t>
            </a:r>
          </a:p>
          <a:p>
            <a:pPr lvl="1"/>
            <a:r>
              <a:rPr lang="en-US" dirty="0"/>
              <a:t>3 Types</a:t>
            </a:r>
          </a:p>
          <a:p>
            <a:pPr lvl="2"/>
            <a:r>
              <a:rPr lang="en-US" dirty="0"/>
              <a:t>Twisted Nematic (TN) - Cheapest type, lowest image performance</a:t>
            </a:r>
          </a:p>
          <a:p>
            <a:pPr lvl="2"/>
            <a:r>
              <a:rPr lang="en-US" dirty="0"/>
              <a:t>Vertical Alignment (VA) – Better contrast ratio (truer black colors), less light bleed, better color reproduction, slower response times</a:t>
            </a:r>
          </a:p>
          <a:p>
            <a:pPr lvl="2"/>
            <a:r>
              <a:rPr lang="en-US" dirty="0"/>
              <a:t>In-Plane Switching (IPS) – Best LCD color accuracy, response times can be slow</a:t>
            </a:r>
          </a:p>
          <a:p>
            <a:r>
              <a:rPr lang="en-US" dirty="0"/>
              <a:t>OLED</a:t>
            </a:r>
          </a:p>
          <a:p>
            <a:pPr lvl="1"/>
            <a:r>
              <a:rPr lang="en-US" dirty="0"/>
              <a:t>Panel features individually lit and controlled LEDs</a:t>
            </a:r>
          </a:p>
          <a:p>
            <a:pPr lvl="1"/>
            <a:r>
              <a:rPr lang="en-US" dirty="0"/>
              <a:t>Best contrast ratio since each pixel can be turned completely off</a:t>
            </a:r>
          </a:p>
          <a:p>
            <a:pPr lvl="1"/>
            <a:r>
              <a:rPr lang="en-US" dirty="0"/>
              <a:t>Refresh rates are low</a:t>
            </a:r>
          </a:p>
          <a:p>
            <a:pPr lvl="1"/>
            <a:r>
              <a:rPr lang="en-US" dirty="0"/>
              <a:t>Very expensive</a:t>
            </a:r>
          </a:p>
          <a:p>
            <a:pPr lvl="1"/>
            <a:endParaRPr lang="en-US" dirty="0"/>
          </a:p>
          <a:p>
            <a:endParaRPr lang="en-US" dirty="0">
              <a:latin typeface="Lucida Grande"/>
            </a:endParaRPr>
          </a:p>
        </p:txBody>
      </p:sp>
    </p:spTree>
    <p:extLst>
      <p:ext uri="{BB962C8B-B14F-4D97-AF65-F5344CB8AC3E}">
        <p14:creationId xmlns:p14="http://schemas.microsoft.com/office/powerpoint/2010/main" val="34250136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887FF7-0992-4F95-8548-C733D94B74FF}" type="slidenum">
              <a:rPr lang="en-US"/>
              <a:pPr/>
              <a:t>83</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dirty="0"/>
              <a:t>Number of refreshes per second the monitor displays</a:t>
            </a:r>
          </a:p>
          <a:p>
            <a:r>
              <a:rPr lang="en-US" dirty="0"/>
              <a:t>The higher the refresh rate, the smoother the motion</a:t>
            </a:r>
          </a:p>
          <a:p>
            <a:r>
              <a:rPr lang="en-US" dirty="0"/>
              <a:t>Not a big deal for office applications, but a huge deal for gaming</a:t>
            </a:r>
          </a:p>
          <a:p>
            <a:endParaRPr lang="en-US" dirty="0">
              <a:latin typeface="Lucida Grande"/>
            </a:endParaRPr>
          </a:p>
        </p:txBody>
      </p:sp>
    </p:spTree>
    <p:extLst>
      <p:ext uri="{BB962C8B-B14F-4D97-AF65-F5344CB8AC3E}">
        <p14:creationId xmlns:p14="http://schemas.microsoft.com/office/powerpoint/2010/main" val="18939604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887FF7-0992-4F95-8548-C733D94B74FF}" type="slidenum">
              <a:rPr lang="en-US"/>
              <a:pPr/>
              <a:t>85</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dirty="0"/>
              <a:t>How quickly the display can change an LCD pixel from active (white) to inactive (black)</a:t>
            </a:r>
          </a:p>
          <a:p>
            <a:r>
              <a:rPr lang="en-US" dirty="0"/>
              <a:t>Office applications do not require a low response time</a:t>
            </a:r>
          </a:p>
          <a:p>
            <a:pPr lvl="1"/>
            <a:r>
              <a:rPr lang="en-US" dirty="0"/>
              <a:t>Typical response time is under 10ms</a:t>
            </a:r>
          </a:p>
          <a:p>
            <a:r>
              <a:rPr lang="en-US" dirty="0"/>
              <a:t>Gaming requires a very low response time</a:t>
            </a:r>
          </a:p>
          <a:p>
            <a:pPr lvl="1"/>
            <a:r>
              <a:rPr lang="en-US" dirty="0"/>
              <a:t>High response times in games causes blurring or ghosting</a:t>
            </a:r>
          </a:p>
          <a:p>
            <a:pPr lvl="1"/>
            <a:r>
              <a:rPr lang="en-US" dirty="0"/>
              <a:t>Gamers look for response times of under 1ms</a:t>
            </a:r>
          </a:p>
          <a:p>
            <a:r>
              <a:rPr lang="en-US" dirty="0"/>
              <a:t>Best monitors for low response times are VA panels</a:t>
            </a:r>
          </a:p>
          <a:p>
            <a:endParaRPr lang="en-US" dirty="0">
              <a:latin typeface="Lucida Grande"/>
            </a:endParaRPr>
          </a:p>
        </p:txBody>
      </p:sp>
    </p:spTree>
    <p:extLst>
      <p:ext uri="{BB962C8B-B14F-4D97-AF65-F5344CB8AC3E}">
        <p14:creationId xmlns:p14="http://schemas.microsoft.com/office/powerpoint/2010/main" val="3427723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887FF7-0992-4F95-8548-C733D94B74FF}" type="slidenum">
              <a:rPr lang="en-US"/>
              <a:pPr/>
              <a:t>86</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sz="2000" dirty="0">
                <a:gradFill>
                  <a:gsLst>
                    <a:gs pos="34000">
                      <a:schemeClr val="tx1">
                        <a:lumMod val="93000"/>
                      </a:schemeClr>
                    </a:gs>
                    <a:gs pos="0">
                      <a:schemeClr val="bg1">
                        <a:lumMod val="25000"/>
                        <a:lumOff val="75000"/>
                      </a:schemeClr>
                    </a:gs>
                    <a:gs pos="100000">
                      <a:schemeClr val="tx1"/>
                    </a:gs>
                  </a:gsLst>
                  <a:lin ang="4800000" scaled="0"/>
                </a:gradFill>
              </a:rPr>
              <a:t>Diagonal measurement of the monitor size</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Be careful buying large 1080p monitors</a:t>
            </a:r>
          </a:p>
          <a:p>
            <a:pPr lvl="1"/>
            <a:r>
              <a:rPr lang="en-US" sz="2000" dirty="0">
                <a:gradFill>
                  <a:gsLst>
                    <a:gs pos="34000">
                      <a:schemeClr val="tx1">
                        <a:lumMod val="93000"/>
                      </a:schemeClr>
                    </a:gs>
                    <a:gs pos="0">
                      <a:schemeClr val="bg1">
                        <a:lumMod val="25000"/>
                        <a:lumOff val="75000"/>
                      </a:schemeClr>
                    </a:gs>
                    <a:gs pos="100000">
                      <a:schemeClr val="tx1"/>
                    </a:gs>
                  </a:gsLst>
                  <a:lin ang="4800000" scaled="0"/>
                </a:gradFill>
              </a:rPr>
              <a:t>Anything larger and the image appears pixelated</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Ideal size for 1080p is around 23-25”</a:t>
            </a:r>
          </a:p>
          <a:p>
            <a:r>
              <a:rPr lang="en-US" sz="2000" dirty="0">
                <a:gradFill>
                  <a:gsLst>
                    <a:gs pos="34000">
                      <a:schemeClr val="tx1">
                        <a:lumMod val="93000"/>
                      </a:schemeClr>
                    </a:gs>
                    <a:gs pos="0">
                      <a:schemeClr val="bg1">
                        <a:lumMod val="25000"/>
                        <a:lumOff val="75000"/>
                      </a:schemeClr>
                    </a:gs>
                    <a:gs pos="100000">
                      <a:schemeClr val="tx1"/>
                    </a:gs>
                  </a:gsLst>
                  <a:lin ang="4800000" scaled="0"/>
                </a:gradFill>
              </a:rPr>
              <a:t>2K/4K monitors look better at larger sizes due to pixel density</a:t>
            </a:r>
          </a:p>
          <a:p>
            <a:endParaRPr lang="en-US" dirty="0">
              <a:latin typeface="Lucida Grande"/>
            </a:endParaRPr>
          </a:p>
        </p:txBody>
      </p:sp>
    </p:spTree>
    <p:extLst>
      <p:ext uri="{BB962C8B-B14F-4D97-AF65-F5344CB8AC3E}">
        <p14:creationId xmlns:p14="http://schemas.microsoft.com/office/powerpoint/2010/main" val="3598440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2887FF7-0992-4F95-8548-C733D94B74FF}" type="slidenum">
              <a:rPr lang="en-US"/>
              <a:pPr/>
              <a:t>87</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dirty="0"/>
              <a:t>Most monitors have multiple connection choices</a:t>
            </a:r>
          </a:p>
          <a:p>
            <a:r>
              <a:rPr lang="en-US" dirty="0"/>
              <a:t>Be sure you have the cables you need and connections on your PC to connect the monitor</a:t>
            </a:r>
          </a:p>
          <a:p>
            <a:r>
              <a:rPr lang="en-US" dirty="0"/>
              <a:t>Also ensure cables are compatible with display resolution and refresh rates</a:t>
            </a:r>
          </a:p>
          <a:p>
            <a:pPr lvl="1"/>
            <a:r>
              <a:rPr lang="en-US" dirty="0"/>
              <a:t>Both HDMI and DisplayPort cables have multiple versions that can only support up to certain resolutions and refresh rates</a:t>
            </a:r>
          </a:p>
          <a:p>
            <a:endParaRPr lang="en-US" dirty="0">
              <a:latin typeface="Lucida Grande"/>
            </a:endParaRPr>
          </a:p>
        </p:txBody>
      </p:sp>
    </p:spTree>
    <p:extLst>
      <p:ext uri="{BB962C8B-B14F-4D97-AF65-F5344CB8AC3E}">
        <p14:creationId xmlns:p14="http://schemas.microsoft.com/office/powerpoint/2010/main" val="21258006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Low-level code required for PC to boot</a:t>
            </a:r>
          </a:p>
          <a:p>
            <a:r>
              <a:rPr lang="en-US" dirty="0"/>
              <a:t>Software is stored on a flash-able chip on the motherboard and can be updated</a:t>
            </a:r>
          </a:p>
          <a:p>
            <a:r>
              <a:rPr lang="en-US" dirty="0"/>
              <a:t>Performs Power On Self Test (POST) that checks hardware prior to boot</a:t>
            </a:r>
          </a:p>
          <a:p>
            <a:r>
              <a:rPr lang="en-US" dirty="0"/>
              <a:t>Typically accessed by repeatedly pressing ‘DEL’ or ‘F2’ immediately after turning on the PC</a:t>
            </a:r>
          </a:p>
          <a:p>
            <a:r>
              <a:rPr lang="en-US" dirty="0"/>
              <a:t>Many hardware-level changes are made here, such as with overclocking.</a:t>
            </a:r>
          </a:p>
          <a:p>
            <a:endParaRPr lang="en-US" dirty="0"/>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89</a:t>
            </a:fld>
            <a:endParaRPr lang="en-US"/>
          </a:p>
        </p:txBody>
      </p:sp>
    </p:spTree>
    <p:extLst>
      <p:ext uri="{BB962C8B-B14F-4D97-AF65-F5344CB8AC3E}">
        <p14:creationId xmlns:p14="http://schemas.microsoft.com/office/powerpoint/2010/main" val="639519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consists of USB and audio ports</a:t>
            </a:r>
          </a:p>
          <a:p>
            <a:r>
              <a:rPr lang="en-US" dirty="0"/>
              <a:t>Ports connect back to the motherboard via header cables</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9</a:t>
            </a:fld>
            <a:endParaRPr lang="en-US"/>
          </a:p>
        </p:txBody>
      </p:sp>
    </p:spTree>
    <p:extLst>
      <p:ext uri="{BB962C8B-B14F-4D97-AF65-F5344CB8AC3E}">
        <p14:creationId xmlns:p14="http://schemas.microsoft.com/office/powerpoint/2010/main" val="61175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 in many different sizes</a:t>
            </a:r>
          </a:p>
          <a:p>
            <a:r>
              <a:rPr lang="en-US" dirty="0"/>
              <a:t>Normal case fans are 80 and 120mm</a:t>
            </a:r>
          </a:p>
          <a:p>
            <a:r>
              <a:rPr lang="en-US" dirty="0"/>
              <a:t>Measurement is width of the fan</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10</a:t>
            </a:fld>
            <a:endParaRPr lang="en-US"/>
          </a:p>
        </p:txBody>
      </p:sp>
    </p:spTree>
    <p:extLst>
      <p:ext uri="{BB962C8B-B14F-4D97-AF65-F5344CB8AC3E}">
        <p14:creationId xmlns:p14="http://schemas.microsoft.com/office/powerpoint/2010/main" val="2899596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Ease of opening side panel </a:t>
            </a:r>
          </a:p>
          <a:p>
            <a:r>
              <a:rPr lang="en-US" dirty="0"/>
              <a:t>Spaciousness inside for airflow and access</a:t>
            </a:r>
          </a:p>
          <a:p>
            <a:endParaRPr lang="en-US" dirty="0"/>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11</a:t>
            </a:fld>
            <a:endParaRPr lang="en-US"/>
          </a:p>
        </p:txBody>
      </p:sp>
    </p:spTree>
    <p:extLst>
      <p:ext uri="{BB962C8B-B14F-4D97-AF65-F5344CB8AC3E}">
        <p14:creationId xmlns:p14="http://schemas.microsoft.com/office/powerpoint/2010/main" val="3509896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Style sometimes requires sacrifice of space and/or accessibility</a:t>
            </a:r>
          </a:p>
          <a:p>
            <a:r>
              <a:rPr lang="en-US" dirty="0"/>
              <a:t>Usually pricey</a:t>
            </a:r>
          </a:p>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12</a:t>
            </a:fld>
            <a:endParaRPr lang="en-US"/>
          </a:p>
        </p:txBody>
      </p:sp>
    </p:spTree>
    <p:extLst>
      <p:ext uri="{BB962C8B-B14F-4D97-AF65-F5344CB8AC3E}">
        <p14:creationId xmlns:p14="http://schemas.microsoft.com/office/powerpoint/2010/main" val="1871839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E04651F-6D59-47E9-B5E2-96017F01208F}" type="datetimeFigureOut">
              <a:rPr lang="en-US" smtClean="0"/>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D0831-05EA-44CB-A360-BED333D540C9}" type="slidenum">
              <a:rPr lang="en-US" smtClean="0"/>
              <a:t>‹#›</a:t>
            </a:fld>
            <a:endParaRPr lang="en-US"/>
          </a:p>
        </p:txBody>
      </p:sp>
      <p:pic>
        <p:nvPicPr>
          <p:cNvPr id="11" name="Picture 10" descr="Logo&#10;&#10;Description automatically generated">
            <a:extLst>
              <a:ext uri="{FF2B5EF4-FFF2-40B4-BE49-F238E27FC236}">
                <a16:creationId xmlns:a16="http://schemas.microsoft.com/office/drawing/2014/main" id="{5AC7AA84-19D2-152C-D425-AF384B7538FE}"/>
              </a:ext>
            </a:extLst>
          </p:cNvPr>
          <p:cNvPicPr>
            <a:picLocks noChangeAspect="1"/>
          </p:cNvPicPr>
          <p:nvPr userDrawn="1"/>
        </p:nvPicPr>
        <p:blipFill rotWithShape="1">
          <a:blip r:embed="rId2">
            <a:alphaModFix amt="12000"/>
            <a:grayscl/>
            <a:extLst>
              <a:ext uri="{28A0092B-C50C-407E-A947-70E740481C1C}">
                <a14:useLocalDpi xmlns:a14="http://schemas.microsoft.com/office/drawing/2010/main" val="0"/>
              </a:ext>
            </a:extLst>
          </a:blip>
          <a:srcRect t="22075" b="11653"/>
          <a:stretch/>
        </p:blipFill>
        <p:spPr>
          <a:xfrm>
            <a:off x="20" y="1"/>
            <a:ext cx="12191980" cy="5938683"/>
          </a:xfrm>
          <a:prstGeom prst="rect">
            <a:avLst/>
          </a:prstGeom>
          <a:effectLst>
            <a:reflection blurRad="38100" stA="55000" endPos="15000" dir="5400000" sy="-100000" algn="bl" rotWithShape="0"/>
          </a:effectLst>
        </p:spPr>
      </p:pic>
    </p:spTree>
    <p:extLst>
      <p:ext uri="{BB962C8B-B14F-4D97-AF65-F5344CB8AC3E}">
        <p14:creationId xmlns:p14="http://schemas.microsoft.com/office/powerpoint/2010/main" val="3323648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34767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527504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4591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594651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04651F-6D59-47E9-B5E2-96017F01208F}" type="datetimeFigureOut">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97562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04651F-6D59-47E9-B5E2-96017F01208F}" type="datetimeFigureOut">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2688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49005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4075282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887200" cy="1066800"/>
          </a:xfrm>
        </p:spPr>
        <p:txBody>
          <a:bodyPr/>
          <a:lstStyle/>
          <a:p>
            <a:r>
              <a:rPr lang="en-US"/>
              <a:t>Click to edit Master title style</a:t>
            </a:r>
          </a:p>
        </p:txBody>
      </p:sp>
      <p:sp>
        <p:nvSpPr>
          <p:cNvPr id="3" name="Text Placeholder 2"/>
          <p:cNvSpPr>
            <a:spLocks noGrp="1"/>
          </p:cNvSpPr>
          <p:nvPr>
            <p:ph type="body" sz="half" idx="1"/>
          </p:nvPr>
        </p:nvSpPr>
        <p:spPr>
          <a:xfrm>
            <a:off x="609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0" y="6553200"/>
            <a:ext cx="1625600" cy="304800"/>
          </a:xfrm>
          <a:prstGeom prst="rect">
            <a:avLst/>
          </a:prstGeom>
        </p:spPr>
        <p:txBody>
          <a:bodyPr/>
          <a:lstStyle>
            <a:lvl1pPr>
              <a:defRPr/>
            </a:lvl1pPr>
          </a:lstStyle>
          <a:p>
            <a:pPr>
              <a:defRPr/>
            </a:pPr>
            <a:r>
              <a:rPr lang="en-US"/>
              <a:t>Masaru Okuda</a:t>
            </a:r>
          </a:p>
        </p:txBody>
      </p:sp>
      <p:sp>
        <p:nvSpPr>
          <p:cNvPr id="6" name="Footer Placeholder 5"/>
          <p:cNvSpPr>
            <a:spLocks noGrp="1"/>
          </p:cNvSpPr>
          <p:nvPr>
            <p:ph type="ftr" sz="quarter" idx="11"/>
          </p:nvPr>
        </p:nvSpPr>
        <p:spPr>
          <a:xfrm>
            <a:off x="1828800" y="6553200"/>
            <a:ext cx="9550400" cy="304800"/>
          </a:xfrm>
          <a:prstGeom prst="rect">
            <a:avLst/>
          </a:prstGeom>
        </p:spPr>
        <p:txBody>
          <a:bodyPr/>
          <a:lstStyle>
            <a:lvl1pPr>
              <a:defRPr/>
            </a:lvl1pPr>
          </a:lstStyle>
          <a:p>
            <a:pPr>
              <a:defRPr/>
            </a:pPr>
            <a:r>
              <a:rPr lang="en-US" dirty="0"/>
              <a:t>CNM 133</a:t>
            </a:r>
          </a:p>
        </p:txBody>
      </p:sp>
      <p:sp>
        <p:nvSpPr>
          <p:cNvPr id="7" name="Slide Number Placeholder 6"/>
          <p:cNvSpPr>
            <a:spLocks noGrp="1"/>
          </p:cNvSpPr>
          <p:nvPr>
            <p:ph type="sldNum" sz="quarter" idx="12"/>
          </p:nvPr>
        </p:nvSpPr>
        <p:spPr>
          <a:xfrm>
            <a:off x="11582400" y="6324600"/>
            <a:ext cx="609600" cy="533400"/>
          </a:xfrm>
        </p:spPr>
        <p:txBody>
          <a:bodyPr/>
          <a:lstStyle>
            <a:lvl1pPr>
              <a:defRPr/>
            </a:lvl1pPr>
          </a:lstStyle>
          <a:p>
            <a:fld id="{E10B2A6B-EBC4-4453-A93D-DCCADB259E5E}" type="slidenum">
              <a:rPr lang="en-US"/>
              <a:pPr/>
              <a:t>‹#›</a:t>
            </a:fld>
            <a:endParaRPr lang="en-US"/>
          </a:p>
        </p:txBody>
      </p:sp>
    </p:spTree>
    <p:extLst>
      <p:ext uri="{BB962C8B-B14F-4D97-AF65-F5344CB8AC3E}">
        <p14:creationId xmlns:p14="http://schemas.microsoft.com/office/powerpoint/2010/main" val="573970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887200" cy="1066800"/>
          </a:xfrm>
        </p:spPr>
        <p:txBody>
          <a:bodyPr/>
          <a:lstStyle/>
          <a:p>
            <a:r>
              <a:rPr lang="en-US"/>
              <a:t>Click to edit Master title style</a:t>
            </a:r>
          </a:p>
        </p:txBody>
      </p:sp>
      <p:sp>
        <p:nvSpPr>
          <p:cNvPr id="3" name="Content Placeholder 2"/>
          <p:cNvSpPr>
            <a:spLocks noGrp="1"/>
          </p:cNvSpPr>
          <p:nvPr>
            <p:ph sz="quarter" idx="1"/>
          </p:nvPr>
        </p:nvSpPr>
        <p:spPr>
          <a:xfrm>
            <a:off x="609600" y="1874839"/>
            <a:ext cx="53848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 y="4213226"/>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197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0" y="6553200"/>
            <a:ext cx="1625600" cy="304800"/>
          </a:xfrm>
          <a:prstGeom prst="rect">
            <a:avLst/>
          </a:prstGeom>
        </p:spPr>
        <p:txBody>
          <a:bodyPr/>
          <a:lstStyle>
            <a:lvl1pPr>
              <a:defRPr/>
            </a:lvl1pPr>
          </a:lstStyle>
          <a:p>
            <a:pPr>
              <a:defRPr/>
            </a:pPr>
            <a:r>
              <a:rPr lang="en-US"/>
              <a:t>Masaru Okuda</a:t>
            </a:r>
          </a:p>
        </p:txBody>
      </p:sp>
      <p:sp>
        <p:nvSpPr>
          <p:cNvPr id="7" name="Footer Placeholder 6"/>
          <p:cNvSpPr>
            <a:spLocks noGrp="1"/>
          </p:cNvSpPr>
          <p:nvPr>
            <p:ph type="ftr" sz="quarter" idx="11"/>
          </p:nvPr>
        </p:nvSpPr>
        <p:spPr>
          <a:xfrm>
            <a:off x="1828800" y="6553200"/>
            <a:ext cx="9550400" cy="304800"/>
          </a:xfrm>
          <a:prstGeom prst="rect">
            <a:avLst/>
          </a:prstGeom>
        </p:spPr>
        <p:txBody>
          <a:bodyPr/>
          <a:lstStyle>
            <a:lvl1pPr>
              <a:defRPr/>
            </a:lvl1pPr>
          </a:lstStyle>
          <a:p>
            <a:pPr>
              <a:defRPr/>
            </a:pPr>
            <a:r>
              <a:rPr lang="en-US" dirty="0"/>
              <a:t>CNM 133</a:t>
            </a:r>
          </a:p>
        </p:txBody>
      </p:sp>
      <p:sp>
        <p:nvSpPr>
          <p:cNvPr id="8" name="Slide Number Placeholder 7"/>
          <p:cNvSpPr>
            <a:spLocks noGrp="1"/>
          </p:cNvSpPr>
          <p:nvPr>
            <p:ph type="sldNum" sz="quarter" idx="12"/>
          </p:nvPr>
        </p:nvSpPr>
        <p:spPr>
          <a:xfrm>
            <a:off x="11582400" y="6324600"/>
            <a:ext cx="609600" cy="533400"/>
          </a:xfrm>
        </p:spPr>
        <p:txBody>
          <a:bodyPr/>
          <a:lstStyle>
            <a:lvl1pPr>
              <a:defRPr/>
            </a:lvl1pPr>
          </a:lstStyle>
          <a:p>
            <a:fld id="{B0AF835C-7979-45FD-A085-B0AE25DA56B2}" type="slidenum">
              <a:rPr lang="en-US"/>
              <a:pPr/>
              <a:t>‹#›</a:t>
            </a:fld>
            <a:endParaRPr lang="en-US"/>
          </a:p>
        </p:txBody>
      </p:sp>
    </p:spTree>
    <p:extLst>
      <p:ext uri="{BB962C8B-B14F-4D97-AF65-F5344CB8AC3E}">
        <p14:creationId xmlns:p14="http://schemas.microsoft.com/office/powerpoint/2010/main" val="99836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3771427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pic>
        <p:nvPicPr>
          <p:cNvPr id="10" name="Picture 9" descr="Logo&#10;&#10;Description automatically generated">
            <a:extLst>
              <a:ext uri="{FF2B5EF4-FFF2-40B4-BE49-F238E27FC236}">
                <a16:creationId xmlns:a16="http://schemas.microsoft.com/office/drawing/2014/main" id="{320D74B6-AAEE-15D4-A3FD-82887E59573A}"/>
              </a:ext>
            </a:extLst>
          </p:cNvPr>
          <p:cNvPicPr>
            <a:picLocks noChangeAspect="1"/>
          </p:cNvPicPr>
          <p:nvPr userDrawn="1"/>
        </p:nvPicPr>
        <p:blipFill rotWithShape="1">
          <a:blip r:embed="rId2">
            <a:alphaModFix amt="12000"/>
            <a:grayscl/>
            <a:extLst>
              <a:ext uri="{28A0092B-C50C-407E-A947-70E740481C1C}">
                <a14:useLocalDpi xmlns:a14="http://schemas.microsoft.com/office/drawing/2010/main" val="0"/>
              </a:ext>
            </a:extLst>
          </a:blip>
          <a:srcRect t="22075" b="11653"/>
          <a:stretch/>
        </p:blipFill>
        <p:spPr>
          <a:xfrm>
            <a:off x="20" y="1"/>
            <a:ext cx="12191980" cy="5938683"/>
          </a:xfrm>
          <a:prstGeom prst="rect">
            <a:avLst/>
          </a:prstGeom>
          <a:effectLst>
            <a:reflection blurRad="38100" stA="55000" endPos="15000" dir="5400000" sy="-100000" algn="bl" rotWithShape="0"/>
          </a:effectLst>
        </p:spPr>
      </p:pic>
    </p:spTree>
    <p:extLst>
      <p:ext uri="{BB962C8B-B14F-4D97-AF65-F5344CB8AC3E}">
        <p14:creationId xmlns:p14="http://schemas.microsoft.com/office/powerpoint/2010/main" val="115858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04651F-6D59-47E9-B5E2-96017F01208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50275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04651F-6D59-47E9-B5E2-96017F01208F}" type="datetimeFigureOut">
              <a:rPr lang="en-US" smtClean="0"/>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452993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04651F-6D59-47E9-B5E2-96017F01208F}" type="datetimeFigureOut">
              <a:rPr lang="en-US" smtClean="0"/>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19088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04651F-6D59-47E9-B5E2-96017F01208F}" type="datetimeFigureOut">
              <a:rPr lang="en-US" smtClean="0"/>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9666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4916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36955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E04651F-6D59-47E9-B5E2-96017F01208F}" type="datetimeFigureOut">
              <a:rPr lang="en-US" smtClean="0"/>
              <a:t>6/6/2022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99D0831-05EA-44CB-A360-BED333D540C9}" type="slidenum">
              <a:rPr lang="en-US" smtClean="0"/>
              <a:t>‹#›</a:t>
            </a:fld>
            <a:endParaRPr lang="en-US"/>
          </a:p>
        </p:txBody>
      </p:sp>
    </p:spTree>
    <p:extLst>
      <p:ext uri="{BB962C8B-B14F-4D97-AF65-F5344CB8AC3E}">
        <p14:creationId xmlns:p14="http://schemas.microsoft.com/office/powerpoint/2010/main" val="37832073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5.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9.jp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jp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3.jpg"/></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6.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g"/><Relationship Id="rId7" Type="http://schemas.openxmlformats.org/officeDocument/2006/relationships/image" Target="../media/image64.jpg"/><Relationship Id="rId2" Type="http://schemas.openxmlformats.org/officeDocument/2006/relationships/image" Target="../media/image59.jp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62.png"/><Relationship Id="rId4" Type="http://schemas.openxmlformats.org/officeDocument/2006/relationships/image" Target="../media/image61.jpg"/></Relationships>
</file>

<file path=ppt/slides/_rels/slide4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4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2.jp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g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2.xml"/><Relationship Id="rId6" Type="http://schemas.openxmlformats.org/officeDocument/2006/relationships/image" Target="../media/image100.jpg"/><Relationship Id="rId5" Type="http://schemas.openxmlformats.org/officeDocument/2006/relationships/image" Target="../media/image99.png"/><Relationship Id="rId4" Type="http://schemas.openxmlformats.org/officeDocument/2006/relationships/image" Target="../media/image98.webp"/></Relationships>
</file>

<file path=ppt/slides/_rels/slide63.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xml"/><Relationship Id="rId1" Type="http://schemas.openxmlformats.org/officeDocument/2006/relationships/customXml" Target="../../customXml/item2.xml"/><Relationship Id="rId5" Type="http://schemas.openxmlformats.org/officeDocument/2006/relationships/image" Target="../media/image104.png"/><Relationship Id="rId4"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customXml" Target="../../customXml/item4.xml"/><Relationship Id="rId7" Type="http://schemas.openxmlformats.org/officeDocument/2006/relationships/image" Target="../media/image105.png"/><Relationship Id="rId2" Type="http://schemas.openxmlformats.org/officeDocument/2006/relationships/tags" Target="../tags/tag2.xml"/><Relationship Id="rId1" Type="http://schemas.openxmlformats.org/officeDocument/2006/relationships/customXml" Target="../../customXml/item8.xml"/><Relationship Id="rId6" Type="http://schemas.openxmlformats.org/officeDocument/2006/relationships/notesSlide" Target="../notesSlides/notesSlide41.xml"/><Relationship Id="rId5" Type="http://schemas.openxmlformats.org/officeDocument/2006/relationships/slideLayout" Target="../slideLayouts/slideLayout4.xml"/><Relationship Id="rId4" Type="http://schemas.openxmlformats.org/officeDocument/2006/relationships/tags" Target="../tags/tag3.xml"/></Relationships>
</file>

<file path=ppt/slides/_rels/slide6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customXml" Target="../../customXml/item3.xml"/><Relationship Id="rId7" Type="http://schemas.openxmlformats.org/officeDocument/2006/relationships/image" Target="../media/image107.png"/><Relationship Id="rId2" Type="http://schemas.openxmlformats.org/officeDocument/2006/relationships/tags" Target="../tags/tag4.xml"/><Relationship Id="rId1" Type="http://schemas.openxmlformats.org/officeDocument/2006/relationships/customXml" Target="../../customXml/item6.xml"/><Relationship Id="rId6" Type="http://schemas.openxmlformats.org/officeDocument/2006/relationships/notesSlide" Target="../notesSlides/notesSlide42.xml"/><Relationship Id="rId5" Type="http://schemas.openxmlformats.org/officeDocument/2006/relationships/slideLayout" Target="../slideLayouts/slideLayout4.xml"/><Relationship Id="rId4" Type="http://schemas.openxmlformats.org/officeDocument/2006/relationships/tags" Target="../tags/tag5.xml"/><Relationship Id="rId9" Type="http://schemas.openxmlformats.org/officeDocument/2006/relationships/image" Target="../media/image109.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customXml" Target="../../customXml/item5.xml"/><Relationship Id="rId5" Type="http://schemas.openxmlformats.org/officeDocument/2006/relationships/image" Target="../media/image110.jpeg"/><Relationship Id="rId4"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customXml" Target="../../customXml/item1.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notesSlide" Target="../notesSlides/notesSlide4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4.svg"/><Relationship Id="rId2" Type="http://schemas.openxmlformats.org/officeDocument/2006/relationships/tags" Target="../tags/tag8.xml"/><Relationship Id="rId1" Type="http://schemas.openxmlformats.org/officeDocument/2006/relationships/customXml" Target="../../customXml/item10.xml"/><Relationship Id="rId6" Type="http://schemas.openxmlformats.org/officeDocument/2006/relationships/image" Target="../media/image113.png"/><Relationship Id="rId5" Type="http://schemas.openxmlformats.org/officeDocument/2006/relationships/image" Target="../media/image1.png"/><Relationship Id="rId4" Type="http://schemas.openxmlformats.org/officeDocument/2006/relationships/notesSlide" Target="../notesSlides/notesSlide45.xml"/></Relationships>
</file>

<file path=ppt/slides/_rels/slide71.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8.png"/><Relationship Id="rId2" Type="http://schemas.openxmlformats.org/officeDocument/2006/relationships/tags" Target="../tags/tag9.xml"/><Relationship Id="rId1" Type="http://schemas.openxmlformats.org/officeDocument/2006/relationships/customXml" Target="../../customXml/item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notesSlide" Target="../notesSlides/notesSlide46.xml"/></Relationships>
</file>

<file path=ppt/slides/_rels/slide7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slideLayout" Target="../slideLayouts/slideLayout2.xml"/><Relationship Id="rId7" Type="http://schemas.openxmlformats.org/officeDocument/2006/relationships/image" Target="../media/image121.png"/><Relationship Id="rId2" Type="http://schemas.openxmlformats.org/officeDocument/2006/relationships/tags" Target="../tags/tag10.xml"/><Relationship Id="rId1" Type="http://schemas.openxmlformats.org/officeDocument/2006/relationships/customXml" Target="../../customXml/item9.xml"/><Relationship Id="rId6" Type="http://schemas.openxmlformats.org/officeDocument/2006/relationships/image" Target="../media/image120.webp"/><Relationship Id="rId5" Type="http://schemas.openxmlformats.org/officeDocument/2006/relationships/image" Target="../media/image119.png"/><Relationship Id="rId4" Type="http://schemas.openxmlformats.org/officeDocument/2006/relationships/notesSlide" Target="../notesSlides/notesSlide47.xml"/></Relationships>
</file>

<file path=ppt/slides/_rels/slide74.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7.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135.jp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36.jpg"/></Relationships>
</file>

<file path=ppt/slides/_rels/slide8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9.png"/></Relationships>
</file>

<file path=ppt/slides/_rels/slide85.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141.jpg"/></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142.jpg"/></Relationships>
</file>

<file path=ppt/slides/_rels/slide8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9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C4FE-7DF0-4788-AB36-DC6E779E4A0A}"/>
              </a:ext>
            </a:extLst>
          </p:cNvPr>
          <p:cNvSpPr>
            <a:spLocks noGrp="1"/>
          </p:cNvSpPr>
          <p:nvPr>
            <p:ph type="ctrTitle"/>
          </p:nvPr>
        </p:nvSpPr>
        <p:spPr/>
        <p:txBody>
          <a:bodyPr/>
          <a:lstStyle/>
          <a:p>
            <a:r>
              <a:rPr lang="en-US" dirty="0"/>
              <a:t>PC Building</a:t>
            </a:r>
          </a:p>
        </p:txBody>
      </p:sp>
      <p:sp>
        <p:nvSpPr>
          <p:cNvPr id="5" name="Subtitle 4">
            <a:extLst>
              <a:ext uri="{FF2B5EF4-FFF2-40B4-BE49-F238E27FC236}">
                <a16:creationId xmlns:a16="http://schemas.microsoft.com/office/drawing/2014/main" id="{A913097C-6B4F-546E-EAF1-C0BE3E879C1D}"/>
              </a:ext>
            </a:extLst>
          </p:cNvPr>
          <p:cNvSpPr>
            <a:spLocks noGrp="1"/>
          </p:cNvSpPr>
          <p:nvPr>
            <p:ph type="subTitle" idx="1"/>
          </p:nvPr>
        </p:nvSpPr>
        <p:spPr/>
        <p:txBody>
          <a:bodyPr/>
          <a:lstStyle/>
          <a:p>
            <a:r>
              <a:rPr lang="en-US"/>
              <a:t>UBMS Stem Experience: Jurassic Park</a:t>
            </a:r>
          </a:p>
        </p:txBody>
      </p:sp>
    </p:spTree>
    <p:extLst>
      <p:ext uri="{BB962C8B-B14F-4D97-AF65-F5344CB8AC3E}">
        <p14:creationId xmlns:p14="http://schemas.microsoft.com/office/powerpoint/2010/main" val="2305525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20F1-804C-46BB-A574-967E836ABECD}"/>
              </a:ext>
            </a:extLst>
          </p:cNvPr>
          <p:cNvSpPr>
            <a:spLocks noGrp="1"/>
          </p:cNvSpPr>
          <p:nvPr>
            <p:ph type="title"/>
          </p:nvPr>
        </p:nvSpPr>
        <p:spPr/>
        <p:txBody>
          <a:bodyPr/>
          <a:lstStyle/>
          <a:p>
            <a:r>
              <a:rPr lang="en-US" dirty="0"/>
              <a:t>System Case Fans</a:t>
            </a:r>
          </a:p>
        </p:txBody>
      </p:sp>
      <p:pic>
        <p:nvPicPr>
          <p:cNvPr id="8" name="Content Placeholder 7" descr="A picture containing text, indoor&#10;&#10;Description automatically generated">
            <a:extLst>
              <a:ext uri="{FF2B5EF4-FFF2-40B4-BE49-F238E27FC236}">
                <a16:creationId xmlns:a16="http://schemas.microsoft.com/office/drawing/2014/main" id="{5F18238A-E115-479E-91E6-4D2D2B19BD3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678895" y="2281780"/>
            <a:ext cx="6307219" cy="3326072"/>
          </a:xfrm>
        </p:spPr>
      </p:pic>
      <p:pic>
        <p:nvPicPr>
          <p:cNvPr id="10" name="Picture 9">
            <a:extLst>
              <a:ext uri="{FF2B5EF4-FFF2-40B4-BE49-F238E27FC236}">
                <a16:creationId xmlns:a16="http://schemas.microsoft.com/office/drawing/2014/main" id="{6EC39A3B-7859-4D12-BC8D-51EAF285BE5B}"/>
              </a:ext>
            </a:extLst>
          </p:cNvPr>
          <p:cNvPicPr>
            <a:picLocks noChangeAspect="1"/>
          </p:cNvPicPr>
          <p:nvPr/>
        </p:nvPicPr>
        <p:blipFill>
          <a:blip r:embed="rId4"/>
          <a:stretch>
            <a:fillRect/>
          </a:stretch>
        </p:blipFill>
        <p:spPr>
          <a:xfrm>
            <a:off x="514210" y="2281780"/>
            <a:ext cx="4996011" cy="2810256"/>
          </a:xfrm>
          <a:prstGeom prst="rect">
            <a:avLst/>
          </a:prstGeom>
        </p:spPr>
      </p:pic>
    </p:spTree>
    <p:extLst>
      <p:ext uri="{BB962C8B-B14F-4D97-AF65-F5344CB8AC3E}">
        <p14:creationId xmlns:p14="http://schemas.microsoft.com/office/powerpoint/2010/main" val="3241841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F1B45-C625-45FF-B88A-7B2F4D313510}"/>
              </a:ext>
            </a:extLst>
          </p:cNvPr>
          <p:cNvSpPr>
            <a:spLocks noGrp="1"/>
          </p:cNvSpPr>
          <p:nvPr>
            <p:ph type="title"/>
          </p:nvPr>
        </p:nvSpPr>
        <p:spPr/>
        <p:txBody>
          <a:bodyPr/>
          <a:lstStyle/>
          <a:p>
            <a:r>
              <a:rPr lang="en-US" dirty="0"/>
              <a:t>System Case Accessibility</a:t>
            </a:r>
          </a:p>
        </p:txBody>
      </p:sp>
      <p:pic>
        <p:nvPicPr>
          <p:cNvPr id="8" name="Content Placeholder 5" descr="A picture containing electronics, computer&#10;&#10;Description automatically generated">
            <a:extLst>
              <a:ext uri="{FF2B5EF4-FFF2-40B4-BE49-F238E27FC236}">
                <a16:creationId xmlns:a16="http://schemas.microsoft.com/office/drawing/2014/main" id="{8107EEA0-BF6F-40F3-7384-3F05123F90E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589246" y="1825625"/>
            <a:ext cx="5298568" cy="3973926"/>
          </a:xfrm>
        </p:spPr>
      </p:pic>
      <p:pic>
        <p:nvPicPr>
          <p:cNvPr id="9" name="Content Placeholder 8" descr="A picture containing text, electronics, light, computer&#10;&#10;Description automatically generated">
            <a:extLst>
              <a:ext uri="{FF2B5EF4-FFF2-40B4-BE49-F238E27FC236}">
                <a16:creationId xmlns:a16="http://schemas.microsoft.com/office/drawing/2014/main" id="{DC0921B5-26F3-C7FB-7E75-DAA582F3ABA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096000" y="1799230"/>
            <a:ext cx="5033962" cy="4000321"/>
          </a:xfrm>
          <a:prstGeom prst="rect">
            <a:avLst/>
          </a:prstGeom>
        </p:spPr>
      </p:pic>
    </p:spTree>
    <p:extLst>
      <p:ext uri="{BB962C8B-B14F-4D97-AF65-F5344CB8AC3E}">
        <p14:creationId xmlns:p14="http://schemas.microsoft.com/office/powerpoint/2010/main" val="2231347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DA51CF-CED9-40A4-9F7F-F2D8B3C658FC}"/>
              </a:ext>
            </a:extLst>
          </p:cNvPr>
          <p:cNvSpPr>
            <a:spLocks noGrp="1"/>
          </p:cNvSpPr>
          <p:nvPr>
            <p:ph type="title"/>
          </p:nvPr>
        </p:nvSpPr>
        <p:spPr/>
        <p:txBody>
          <a:bodyPr/>
          <a:lstStyle/>
          <a:p>
            <a:r>
              <a:rPr lang="en-US" dirty="0"/>
              <a:t>System Case Style</a:t>
            </a:r>
          </a:p>
        </p:txBody>
      </p:sp>
      <p:pic>
        <p:nvPicPr>
          <p:cNvPr id="8" name="Content Placeholder 7" descr="A picture containing electronics, indoor, table, computer&#10;&#10;Description automatically generated">
            <a:extLst>
              <a:ext uri="{FF2B5EF4-FFF2-40B4-BE49-F238E27FC236}">
                <a16:creationId xmlns:a16="http://schemas.microsoft.com/office/drawing/2014/main" id="{57323A15-F800-45EF-8A42-3E5E613442D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6274" y="1690688"/>
            <a:ext cx="5024438" cy="2826246"/>
          </a:xfrm>
        </p:spPr>
      </p:pic>
      <p:pic>
        <p:nvPicPr>
          <p:cNvPr id="4" name="Picture 3" descr="A picture containing wall, indoor, black, orange&#10;&#10;Description automatically generated">
            <a:extLst>
              <a:ext uri="{FF2B5EF4-FFF2-40B4-BE49-F238E27FC236}">
                <a16:creationId xmlns:a16="http://schemas.microsoft.com/office/drawing/2014/main" id="{DDE65BA9-BAB7-4B37-BCA5-12D68AF5193F}"/>
              </a:ext>
            </a:extLst>
          </p:cNvPr>
          <p:cNvPicPr>
            <a:picLocks noChangeAspect="1"/>
          </p:cNvPicPr>
          <p:nvPr/>
        </p:nvPicPr>
        <p:blipFill rotWithShape="1">
          <a:blip r:embed="rId4">
            <a:extLst>
              <a:ext uri="{28A0092B-C50C-407E-A947-70E740481C1C}">
                <a14:useLocalDpi xmlns:a14="http://schemas.microsoft.com/office/drawing/2010/main" val="0"/>
              </a:ext>
            </a:extLst>
          </a:blip>
          <a:srcRect l="11754" r="11802"/>
          <a:stretch/>
        </p:blipFill>
        <p:spPr>
          <a:xfrm>
            <a:off x="5782849" y="2952208"/>
            <a:ext cx="4059937" cy="3540667"/>
          </a:xfrm>
          <a:prstGeom prst="rect">
            <a:avLst/>
          </a:prstGeom>
        </p:spPr>
      </p:pic>
      <p:pic>
        <p:nvPicPr>
          <p:cNvPr id="7" name="Picture 6" descr="A picture containing electronics, computer&#10;&#10;Description automatically generated">
            <a:extLst>
              <a:ext uri="{FF2B5EF4-FFF2-40B4-BE49-F238E27FC236}">
                <a16:creationId xmlns:a16="http://schemas.microsoft.com/office/drawing/2014/main" id="{27738F78-8C1B-4FF3-A2BC-686AEBFD83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1961" y="125962"/>
            <a:ext cx="2797127" cy="3540667"/>
          </a:xfrm>
          <a:prstGeom prst="rect">
            <a:avLst/>
          </a:prstGeom>
        </p:spPr>
      </p:pic>
    </p:spTree>
    <p:extLst>
      <p:ext uri="{BB962C8B-B14F-4D97-AF65-F5344CB8AC3E}">
        <p14:creationId xmlns:p14="http://schemas.microsoft.com/office/powerpoint/2010/main" val="1430642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C70EA-95C3-4531-8D0D-8D24D03328A3}"/>
              </a:ext>
            </a:extLst>
          </p:cNvPr>
          <p:cNvSpPr>
            <a:spLocks noGrp="1"/>
          </p:cNvSpPr>
          <p:nvPr>
            <p:ph type="title"/>
          </p:nvPr>
        </p:nvSpPr>
        <p:spPr/>
        <p:txBody>
          <a:bodyPr/>
          <a:lstStyle/>
          <a:p>
            <a:r>
              <a:rPr lang="en-US" dirty="0"/>
              <a:t>System Case LEDs</a:t>
            </a:r>
          </a:p>
        </p:txBody>
      </p:sp>
      <p:pic>
        <p:nvPicPr>
          <p:cNvPr id="6" name="Content Placeholder 5" descr="A picture containing application&#10;&#10;Description automatically generated">
            <a:extLst>
              <a:ext uri="{FF2B5EF4-FFF2-40B4-BE49-F238E27FC236}">
                <a16:creationId xmlns:a16="http://schemas.microsoft.com/office/drawing/2014/main" id="{37A33D76-965E-4554-B98A-CE1C526D834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929880" y="2081191"/>
            <a:ext cx="6799701" cy="3824831"/>
          </a:xfrm>
        </p:spPr>
      </p:pic>
      <p:pic>
        <p:nvPicPr>
          <p:cNvPr id="5" name="Picture 4" descr="A close-up of a computer tower&#10;&#10;Description automatically generated with low confidence">
            <a:extLst>
              <a:ext uri="{FF2B5EF4-FFF2-40B4-BE49-F238E27FC236}">
                <a16:creationId xmlns:a16="http://schemas.microsoft.com/office/drawing/2014/main" id="{77B2D265-06F5-5C18-E903-B60150C34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893299"/>
            <a:ext cx="3448160" cy="4776809"/>
          </a:xfrm>
          <a:prstGeom prst="rect">
            <a:avLst/>
          </a:prstGeom>
        </p:spPr>
      </p:pic>
    </p:spTree>
    <p:extLst>
      <p:ext uri="{BB962C8B-B14F-4D97-AF65-F5344CB8AC3E}">
        <p14:creationId xmlns:p14="http://schemas.microsoft.com/office/powerpoint/2010/main" val="333331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D4A9-0858-4DAF-A2D3-7AA2CF4E588A}"/>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Cooling Solutions</a:t>
            </a:r>
          </a:p>
        </p:txBody>
      </p:sp>
      <p:pic>
        <p:nvPicPr>
          <p:cNvPr id="7" name="Picture 6" descr="A picture containing electronics, light&#10;&#10;Description automatically generated">
            <a:extLst>
              <a:ext uri="{FF2B5EF4-FFF2-40B4-BE49-F238E27FC236}">
                <a16:creationId xmlns:a16="http://schemas.microsoft.com/office/drawing/2014/main" id="{54385C6F-7511-4E6D-8B2C-F1E326410255}"/>
              </a:ext>
            </a:extLst>
          </p:cNvPr>
          <p:cNvPicPr>
            <a:picLocks noChangeAspect="1"/>
          </p:cNvPicPr>
          <p:nvPr/>
        </p:nvPicPr>
        <p:blipFill rotWithShape="1">
          <a:blip r:embed="rId2">
            <a:extLst>
              <a:ext uri="{28A0092B-C50C-407E-A947-70E740481C1C}">
                <a14:useLocalDpi xmlns:a14="http://schemas.microsoft.com/office/drawing/2010/main" val="0"/>
              </a:ext>
            </a:extLst>
          </a:blip>
          <a:srcRect t="19568" b="30220"/>
          <a:stretch/>
        </p:blipFill>
        <p:spPr>
          <a:xfrm>
            <a:off x="20" y="10"/>
            <a:ext cx="12191980" cy="3443533"/>
          </a:xfrm>
          <a:prstGeom prst="rect">
            <a:avLst/>
          </a:prstGeom>
        </p:spPr>
      </p:pic>
      <p:sp>
        <p:nvSpPr>
          <p:cNvPr id="5" name="Subtitle 4">
            <a:extLst>
              <a:ext uri="{FF2B5EF4-FFF2-40B4-BE49-F238E27FC236}">
                <a16:creationId xmlns:a16="http://schemas.microsoft.com/office/drawing/2014/main" id="{2A39BF87-E1FC-454B-BD7C-0BD10A0CF4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2052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E7DDE0-D868-45F7-B5DE-5BDF94BB0013}"/>
              </a:ext>
            </a:extLst>
          </p:cNvPr>
          <p:cNvSpPr>
            <a:spLocks noGrp="1"/>
          </p:cNvSpPr>
          <p:nvPr>
            <p:ph type="title"/>
          </p:nvPr>
        </p:nvSpPr>
        <p:spPr>
          <a:xfrm>
            <a:off x="8610600" y="643468"/>
            <a:ext cx="2944152" cy="1622744"/>
          </a:xfrm>
        </p:spPr>
        <p:txBody>
          <a:bodyPr vert="horz" lIns="91440" tIns="45720" rIns="91440" bIns="45720" rtlCol="0" anchor="b">
            <a:normAutofit/>
          </a:bodyPr>
          <a:lstStyle/>
          <a:p>
            <a:r>
              <a:rPr lang="en-US" sz="3600" dirty="0">
                <a:solidFill>
                  <a:schemeClr val="tx1"/>
                </a:solidFill>
              </a:rPr>
              <a:t>Cooling Solutions – Fans &amp; Airflow</a:t>
            </a:r>
          </a:p>
        </p:txBody>
      </p:sp>
      <p:pic>
        <p:nvPicPr>
          <p:cNvPr id="6" name="Content Placeholder 5">
            <a:extLst>
              <a:ext uri="{FF2B5EF4-FFF2-40B4-BE49-F238E27FC236}">
                <a16:creationId xmlns:a16="http://schemas.microsoft.com/office/drawing/2014/main" id="{1FF6EDAE-3E0A-4959-B74D-A021384B891F}"/>
              </a:ext>
            </a:extLst>
          </p:cNvPr>
          <p:cNvPicPr>
            <a:picLocks noChangeAspect="1"/>
          </p:cNvPicPr>
          <p:nvPr/>
        </p:nvPicPr>
        <p:blipFill>
          <a:blip r:embed="rId4"/>
          <a:stretch>
            <a:fillRect/>
          </a:stretch>
        </p:blipFill>
        <p:spPr>
          <a:xfrm>
            <a:off x="1232223" y="643467"/>
            <a:ext cx="5655901" cy="5571063"/>
          </a:xfrm>
          <a:prstGeom prst="rect">
            <a:avLst/>
          </a:prstGeom>
        </p:spPr>
      </p:pic>
      <p:sp>
        <p:nvSpPr>
          <p:cNvPr id="10" name="Content Placeholder 9">
            <a:extLst>
              <a:ext uri="{FF2B5EF4-FFF2-40B4-BE49-F238E27FC236}">
                <a16:creationId xmlns:a16="http://schemas.microsoft.com/office/drawing/2014/main" id="{4052AE65-4661-34B0-8C52-B9505C82C3CB}"/>
              </a:ext>
            </a:extLst>
          </p:cNvPr>
          <p:cNvSpPr>
            <a:spLocks noGrp="1"/>
          </p:cNvSpPr>
          <p:nvPr>
            <p:ph sz="half" idx="2"/>
          </p:nvPr>
        </p:nvSpPr>
        <p:spPr>
          <a:xfrm>
            <a:off x="8610599" y="2402733"/>
            <a:ext cx="2944151" cy="3774230"/>
          </a:xfrm>
        </p:spPr>
        <p:txBody>
          <a:bodyPr vert="horz" lIns="91440" tIns="45720" rIns="91440" bIns="45720" rtlCol="0">
            <a:normAutofit/>
          </a:bodyPr>
          <a:lstStyle/>
          <a:p>
            <a:endParaRPr lang="en-US" sz="160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2247425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DDE0-D868-45F7-B5DE-5BDF94BB0013}"/>
              </a:ext>
            </a:extLst>
          </p:cNvPr>
          <p:cNvSpPr>
            <a:spLocks noGrp="1"/>
          </p:cNvSpPr>
          <p:nvPr>
            <p:ph type="title"/>
          </p:nvPr>
        </p:nvSpPr>
        <p:spPr/>
        <p:txBody>
          <a:bodyPr>
            <a:normAutofit/>
          </a:bodyPr>
          <a:lstStyle/>
          <a:p>
            <a:r>
              <a:rPr lang="en-US" dirty="0"/>
              <a:t>Cooling Solutions – Liquid</a:t>
            </a:r>
          </a:p>
        </p:txBody>
      </p:sp>
      <p:pic>
        <p:nvPicPr>
          <p:cNvPr id="8" name="Content Placeholder 7" descr="A picture containing text, electronics&#10;&#10;Description automatically generated">
            <a:extLst>
              <a:ext uri="{FF2B5EF4-FFF2-40B4-BE49-F238E27FC236}">
                <a16:creationId xmlns:a16="http://schemas.microsoft.com/office/drawing/2014/main" id="{87847C6B-4D8A-4A4F-8507-2E5A0FDD836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469710" y="1372908"/>
            <a:ext cx="8603447" cy="5390478"/>
          </a:xfrm>
        </p:spPr>
      </p:pic>
    </p:spTree>
    <p:extLst>
      <p:ext uri="{BB962C8B-B14F-4D97-AF65-F5344CB8AC3E}">
        <p14:creationId xmlns:p14="http://schemas.microsoft.com/office/powerpoint/2010/main" val="14420741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DDE0-D868-45F7-B5DE-5BDF94BB0013}"/>
              </a:ext>
            </a:extLst>
          </p:cNvPr>
          <p:cNvSpPr>
            <a:spLocks noGrp="1"/>
          </p:cNvSpPr>
          <p:nvPr>
            <p:ph type="title"/>
          </p:nvPr>
        </p:nvSpPr>
        <p:spPr>
          <a:xfrm>
            <a:off x="180004" y="52273"/>
            <a:ext cx="5915996" cy="1395140"/>
          </a:xfrm>
        </p:spPr>
        <p:txBody>
          <a:bodyPr vert="horz" lIns="91440" tIns="45720" rIns="91440" bIns="45720" rtlCol="0" anchor="ctr">
            <a:normAutofit/>
          </a:bodyPr>
          <a:lstStyle/>
          <a:p>
            <a:pPr algn="r"/>
            <a:r>
              <a:rPr lang="en-US" sz="3200" dirty="0">
                <a:solidFill>
                  <a:schemeClr val="tx1"/>
                </a:solidFill>
              </a:rPr>
              <a:t>Cooling Solutions – Closed Loop</a:t>
            </a:r>
          </a:p>
        </p:txBody>
      </p:sp>
      <p:pic>
        <p:nvPicPr>
          <p:cNvPr id="12" name="Content Placeholder 11" descr="Graphical user interface&#10;&#10;Description automatically generated">
            <a:extLst>
              <a:ext uri="{FF2B5EF4-FFF2-40B4-BE49-F238E27FC236}">
                <a16:creationId xmlns:a16="http://schemas.microsoft.com/office/drawing/2014/main" id="{08A16841-6D66-4E87-9228-719EE2EBBAF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465545" y="1407172"/>
            <a:ext cx="10433447" cy="5216724"/>
          </a:xfrm>
          <a:prstGeom prst="rect">
            <a:avLst/>
          </a:prstGeom>
        </p:spPr>
      </p:pic>
    </p:spTree>
    <p:extLst>
      <p:ext uri="{BB962C8B-B14F-4D97-AF65-F5344CB8AC3E}">
        <p14:creationId xmlns:p14="http://schemas.microsoft.com/office/powerpoint/2010/main" val="3766071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7DDE0-D868-45F7-B5DE-5BDF94BB0013}"/>
              </a:ext>
            </a:extLst>
          </p:cNvPr>
          <p:cNvSpPr>
            <a:spLocks noGrp="1"/>
          </p:cNvSpPr>
          <p:nvPr>
            <p:ph type="title"/>
          </p:nvPr>
        </p:nvSpPr>
        <p:spPr>
          <a:xfrm>
            <a:off x="150312" y="151214"/>
            <a:ext cx="5473874" cy="537718"/>
          </a:xfrm>
        </p:spPr>
        <p:txBody>
          <a:bodyPr vert="horz" lIns="91440" tIns="45720" rIns="91440" bIns="45720" rtlCol="0" anchor="b">
            <a:normAutofit/>
          </a:bodyPr>
          <a:lstStyle/>
          <a:p>
            <a:r>
              <a:rPr lang="en-US" sz="2800" dirty="0">
                <a:solidFill>
                  <a:schemeClr val="tx1"/>
                </a:solidFill>
              </a:rPr>
              <a:t>Cooling Solutions – Open Loop</a:t>
            </a:r>
          </a:p>
        </p:txBody>
      </p:sp>
      <p:pic>
        <p:nvPicPr>
          <p:cNvPr id="8" name="Content Placeholder 6" descr="Diagram&#10;&#10;Description automatically generated">
            <a:extLst>
              <a:ext uri="{FF2B5EF4-FFF2-40B4-BE49-F238E27FC236}">
                <a16:creationId xmlns:a16="http://schemas.microsoft.com/office/drawing/2014/main" id="{4F37FD52-E64F-91AD-6C28-961208446BC4}"/>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580361" y="741289"/>
            <a:ext cx="8787498" cy="5965497"/>
          </a:xfrm>
          <a:prstGeom prst="rect">
            <a:avLst/>
          </a:prstGeom>
        </p:spPr>
      </p:pic>
    </p:spTree>
    <p:extLst>
      <p:ext uri="{BB962C8B-B14F-4D97-AF65-F5344CB8AC3E}">
        <p14:creationId xmlns:p14="http://schemas.microsoft.com/office/powerpoint/2010/main" val="2500256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D4A9-0858-4DAF-A2D3-7AA2CF4E588A}"/>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Motherboards</a:t>
            </a:r>
          </a:p>
        </p:txBody>
      </p:sp>
      <p:pic>
        <p:nvPicPr>
          <p:cNvPr id="4" name="Picture 3" descr="Aerial view of a city&#10;&#10;Description automatically generated with medium confidence">
            <a:extLst>
              <a:ext uri="{FF2B5EF4-FFF2-40B4-BE49-F238E27FC236}">
                <a16:creationId xmlns:a16="http://schemas.microsoft.com/office/drawing/2014/main" id="{15766CF7-5016-4652-B06D-4559C0B1D6B1}"/>
              </a:ext>
            </a:extLst>
          </p:cNvPr>
          <p:cNvPicPr>
            <a:picLocks noChangeAspect="1"/>
          </p:cNvPicPr>
          <p:nvPr/>
        </p:nvPicPr>
        <p:blipFill rotWithShape="1">
          <a:blip r:embed="rId2">
            <a:extLst>
              <a:ext uri="{28A0092B-C50C-407E-A947-70E740481C1C}">
                <a14:useLocalDpi xmlns:a14="http://schemas.microsoft.com/office/drawing/2010/main" val="0"/>
              </a:ext>
            </a:extLst>
          </a:blip>
          <a:srcRect t="11890" b="30174"/>
          <a:stretch/>
        </p:blipFill>
        <p:spPr>
          <a:xfrm>
            <a:off x="20" y="10"/>
            <a:ext cx="12191980" cy="3443533"/>
          </a:xfrm>
          <a:prstGeom prst="rect">
            <a:avLst/>
          </a:prstGeom>
        </p:spPr>
      </p:pic>
      <p:sp>
        <p:nvSpPr>
          <p:cNvPr id="5" name="Subtitle 4">
            <a:extLst>
              <a:ext uri="{FF2B5EF4-FFF2-40B4-BE49-F238E27FC236}">
                <a16:creationId xmlns:a16="http://schemas.microsoft.com/office/drawing/2014/main" id="{2A39BF87-E1FC-454B-BD7C-0BD10A0CF4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911109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dirty="0">
                <a:solidFill>
                  <a:srgbClr val="FFFF00"/>
                </a:solidFill>
              </a:rPr>
              <a:t>Computers</a:t>
            </a:r>
          </a:p>
        </p:txBody>
      </p:sp>
      <p:sp>
        <p:nvSpPr>
          <p:cNvPr id="6147" name="Rectangle 3"/>
          <p:cNvSpPr>
            <a:spLocks noGrp="1" noChangeArrowheads="1"/>
          </p:cNvSpPr>
          <p:nvPr>
            <p:ph sz="half" idx="1"/>
          </p:nvPr>
        </p:nvSpPr>
        <p:spPr>
          <a:xfrm>
            <a:off x="3321602" y="3584104"/>
            <a:ext cx="2680213" cy="978598"/>
          </a:xfrm>
        </p:spPr>
        <p:txBody>
          <a:bodyPr>
            <a:normAutofit/>
          </a:bodyPr>
          <a:lstStyle/>
          <a:p>
            <a:r>
              <a:rPr lang="en-US" b="1" dirty="0"/>
              <a:t>Personal Computers</a:t>
            </a:r>
            <a:endParaRPr lang="en-US" dirty="0"/>
          </a:p>
        </p:txBody>
      </p:sp>
      <p:pic>
        <p:nvPicPr>
          <p:cNvPr id="4" name="Content Placeholder 3" descr="A close up of electronics&#10;&#10;Description automatically generated">
            <a:extLst>
              <a:ext uri="{FF2B5EF4-FFF2-40B4-BE49-F238E27FC236}">
                <a16:creationId xmlns:a16="http://schemas.microsoft.com/office/drawing/2014/main" id="{1EEDFBA4-E1CD-4780-BF89-CE69BC474CDA}"/>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527937" y="279908"/>
            <a:ext cx="4124371" cy="2557110"/>
          </a:xfrm>
        </p:spPr>
      </p:pic>
      <p:sp>
        <p:nvSpPr>
          <p:cNvPr id="7" name="Rectangle 3"/>
          <p:cNvSpPr txBox="1">
            <a:spLocks noChangeArrowheads="1"/>
          </p:cNvSpPr>
          <p:nvPr/>
        </p:nvSpPr>
        <p:spPr>
          <a:xfrm>
            <a:off x="5754222" y="2666971"/>
            <a:ext cx="2025952" cy="5069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Servers</a:t>
            </a:r>
          </a:p>
        </p:txBody>
      </p:sp>
      <p:pic>
        <p:nvPicPr>
          <p:cNvPr id="5" name="Picture 4" descr="A screen shot of a computer&#10;&#10;Description automatically generated">
            <a:extLst>
              <a:ext uri="{FF2B5EF4-FFF2-40B4-BE49-F238E27FC236}">
                <a16:creationId xmlns:a16="http://schemas.microsoft.com/office/drawing/2014/main" id="{702000AA-795D-4F5A-ADC0-A6216249BA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87207" y="4574128"/>
            <a:ext cx="3817505" cy="2147347"/>
          </a:xfrm>
          <a:prstGeom prst="rect">
            <a:avLst/>
          </a:prstGeom>
        </p:spPr>
      </p:pic>
      <p:pic>
        <p:nvPicPr>
          <p:cNvPr id="11" name="Picture 10" descr="A close up of a computer&#10;&#10;Description automatically generated">
            <a:extLst>
              <a:ext uri="{FF2B5EF4-FFF2-40B4-BE49-F238E27FC236}">
                <a16:creationId xmlns:a16="http://schemas.microsoft.com/office/drawing/2014/main" id="{3F705927-F162-463D-8707-458B7BCA7F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7879" y="1943945"/>
            <a:ext cx="3033439" cy="2491330"/>
          </a:xfrm>
          <a:prstGeom prst="rect">
            <a:avLst/>
          </a:prstGeom>
        </p:spPr>
      </p:pic>
      <p:pic>
        <p:nvPicPr>
          <p:cNvPr id="8" name="Picture 7" descr="A picture containing electronics&#10;&#10;Description automatically generated">
            <a:extLst>
              <a:ext uri="{FF2B5EF4-FFF2-40B4-BE49-F238E27FC236}">
                <a16:creationId xmlns:a16="http://schemas.microsoft.com/office/drawing/2014/main" id="{96AB79E5-FFD8-4E75-8AF9-9D3F0DF4D9E6}"/>
              </a:ext>
            </a:extLst>
          </p:cNvPr>
          <p:cNvPicPr>
            <a:picLocks noChangeAspect="1"/>
          </p:cNvPicPr>
          <p:nvPr/>
        </p:nvPicPr>
        <p:blipFill rotWithShape="1">
          <a:blip r:embed="rId6">
            <a:extLst>
              <a:ext uri="{28A0092B-C50C-407E-A947-70E740481C1C}">
                <a14:useLocalDpi xmlns:a14="http://schemas.microsoft.com/office/drawing/2010/main" val="0"/>
              </a:ext>
            </a:extLst>
          </a:blip>
          <a:srcRect l="5443" t="17982" r="7075" b="17676"/>
          <a:stretch/>
        </p:blipFill>
        <p:spPr>
          <a:xfrm>
            <a:off x="6249408" y="3122260"/>
            <a:ext cx="5222552" cy="2880884"/>
          </a:xfrm>
          <a:prstGeom prst="rect">
            <a:avLst/>
          </a:prstGeom>
        </p:spPr>
      </p:pic>
    </p:spTree>
    <p:extLst>
      <p:ext uri="{BB962C8B-B14F-4D97-AF65-F5344CB8AC3E}">
        <p14:creationId xmlns:p14="http://schemas.microsoft.com/office/powerpoint/2010/main" val="33951882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circuit board&#10;&#10;Description automatically generated">
            <a:extLst>
              <a:ext uri="{FF2B5EF4-FFF2-40B4-BE49-F238E27FC236}">
                <a16:creationId xmlns:a16="http://schemas.microsoft.com/office/drawing/2014/main" id="{439C2215-C850-4365-9D76-4E936C26C2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9813" y="439351"/>
            <a:ext cx="8968946" cy="5979297"/>
          </a:xfrm>
          <a:prstGeom prst="rect">
            <a:avLst/>
          </a:prstGeom>
          <a:ln>
            <a:noFill/>
          </a:ln>
          <a:effectLst>
            <a:outerShdw blurRad="292100" dist="139700" dir="2700000" algn="tl" rotWithShape="0">
              <a:srgbClr val="333333">
                <a:alpha val="65000"/>
              </a:srgbClr>
            </a:outerShdw>
          </a:effectLst>
        </p:spPr>
      </p:pic>
      <p:sp>
        <p:nvSpPr>
          <p:cNvPr id="7" name="Rectangle 10"/>
          <p:cNvSpPr>
            <a:spLocks noGrp="1" noChangeArrowheads="1"/>
          </p:cNvSpPr>
          <p:nvPr>
            <p:ph type="title"/>
          </p:nvPr>
        </p:nvSpPr>
        <p:spPr>
          <a:xfrm>
            <a:off x="110361" y="925499"/>
            <a:ext cx="2819452" cy="5007000"/>
          </a:xfrm>
        </p:spPr>
        <p:txBody>
          <a:bodyPr>
            <a:normAutofit/>
          </a:bodyPr>
          <a:lstStyle/>
          <a:p>
            <a:pPr>
              <a:defRPr/>
            </a:pPr>
            <a:r>
              <a:rPr lang="en-US" dirty="0">
                <a:solidFill>
                  <a:schemeClr val="tx1"/>
                </a:solidFill>
              </a:rPr>
              <a:t>Mother-board</a:t>
            </a:r>
            <a:br>
              <a:rPr lang="en-US" dirty="0">
                <a:solidFill>
                  <a:schemeClr val="tx1"/>
                </a:solidFill>
              </a:rPr>
            </a:br>
            <a:r>
              <a:rPr lang="en-US" dirty="0">
                <a:solidFill>
                  <a:schemeClr val="tx1"/>
                </a:solidFill>
              </a:rPr>
              <a:t>(aka </a:t>
            </a:r>
            <a:br>
              <a:rPr lang="en-US" dirty="0">
                <a:solidFill>
                  <a:schemeClr val="tx1"/>
                </a:solidFill>
              </a:rPr>
            </a:br>
            <a:r>
              <a:rPr lang="en-US" dirty="0" err="1">
                <a:solidFill>
                  <a:schemeClr val="tx1"/>
                </a:solidFill>
              </a:rPr>
              <a:t>Mobo</a:t>
            </a:r>
            <a:r>
              <a:rPr lang="en-US" dirty="0">
                <a:solidFill>
                  <a:schemeClr val="tx1"/>
                </a:solidFill>
              </a:rPr>
              <a:t>)</a:t>
            </a:r>
          </a:p>
        </p:txBody>
      </p:sp>
      <p:cxnSp>
        <p:nvCxnSpPr>
          <p:cNvPr id="13" name="Straight Arrow Connector 12">
            <a:extLst>
              <a:ext uri="{FF2B5EF4-FFF2-40B4-BE49-F238E27FC236}">
                <a16:creationId xmlns:a16="http://schemas.microsoft.com/office/drawing/2014/main" id="{8260471B-3552-4644-B1DA-602B058B23F8}"/>
              </a:ext>
            </a:extLst>
          </p:cNvPr>
          <p:cNvCxnSpPr>
            <a:cxnSpLocks/>
          </p:cNvCxnSpPr>
          <p:nvPr/>
        </p:nvCxnSpPr>
        <p:spPr>
          <a:xfrm flipH="1">
            <a:off x="7113864" y="3847788"/>
            <a:ext cx="3011650" cy="28296"/>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4BFDACE-C51A-4E29-A2FA-E15D3797DDC4}"/>
              </a:ext>
            </a:extLst>
          </p:cNvPr>
          <p:cNvSpPr txBox="1"/>
          <p:nvPr/>
        </p:nvSpPr>
        <p:spPr>
          <a:xfrm>
            <a:off x="9890620" y="3247624"/>
            <a:ext cx="2121717" cy="92333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b="1" dirty="0">
                <a:solidFill>
                  <a:schemeClr val="bg1"/>
                </a:solidFill>
              </a:rPr>
              <a:t>Make &amp; Model Number – Gigabyte</a:t>
            </a:r>
          </a:p>
          <a:p>
            <a:r>
              <a:rPr lang="en-US" b="1" dirty="0">
                <a:solidFill>
                  <a:schemeClr val="bg1"/>
                </a:solidFill>
              </a:rPr>
              <a:t>GA-H55M-UD2H</a:t>
            </a:r>
          </a:p>
        </p:txBody>
      </p:sp>
    </p:spTree>
    <p:extLst>
      <p:ext uri="{BB962C8B-B14F-4D97-AF65-F5344CB8AC3E}">
        <p14:creationId xmlns:p14="http://schemas.microsoft.com/office/powerpoint/2010/main" val="37495459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9349-B660-4B9D-AD7F-B4C9095924E2}"/>
              </a:ext>
            </a:extLst>
          </p:cNvPr>
          <p:cNvSpPr>
            <a:spLocks noGrp="1"/>
          </p:cNvSpPr>
          <p:nvPr>
            <p:ph type="title"/>
          </p:nvPr>
        </p:nvSpPr>
        <p:spPr/>
        <p:txBody>
          <a:bodyPr/>
          <a:lstStyle/>
          <a:p>
            <a:r>
              <a:rPr lang="en-US" dirty="0"/>
              <a:t>Motherboards – What to look For</a:t>
            </a:r>
          </a:p>
        </p:txBody>
      </p:sp>
      <p:sp>
        <p:nvSpPr>
          <p:cNvPr id="3" name="Content Placeholder 2">
            <a:extLst>
              <a:ext uri="{FF2B5EF4-FFF2-40B4-BE49-F238E27FC236}">
                <a16:creationId xmlns:a16="http://schemas.microsoft.com/office/drawing/2014/main" id="{486FEFA8-E611-4599-8F4E-D4BDB7397762}"/>
              </a:ext>
            </a:extLst>
          </p:cNvPr>
          <p:cNvSpPr>
            <a:spLocks noGrp="1"/>
          </p:cNvSpPr>
          <p:nvPr>
            <p:ph sz="half" idx="1"/>
          </p:nvPr>
        </p:nvSpPr>
        <p:spPr/>
        <p:txBody>
          <a:bodyPr/>
          <a:lstStyle/>
          <a:p>
            <a:r>
              <a:rPr lang="en-US" dirty="0"/>
              <a:t>Form factor</a:t>
            </a:r>
          </a:p>
          <a:p>
            <a:r>
              <a:rPr lang="en-US" dirty="0"/>
              <a:t>Chipset</a:t>
            </a:r>
          </a:p>
          <a:p>
            <a:r>
              <a:rPr lang="en-US" dirty="0"/>
              <a:t>Socket type</a:t>
            </a:r>
          </a:p>
          <a:p>
            <a:r>
              <a:rPr lang="en-US" dirty="0"/>
              <a:t>Supported RAM</a:t>
            </a:r>
          </a:p>
          <a:p>
            <a:r>
              <a:rPr lang="en-US" dirty="0"/>
              <a:t>Storage Connections</a:t>
            </a:r>
          </a:p>
          <a:p>
            <a:r>
              <a:rPr lang="en-US" dirty="0"/>
              <a:t>Expansion Slots</a:t>
            </a:r>
          </a:p>
          <a:p>
            <a:r>
              <a:rPr lang="en-US" dirty="0"/>
              <a:t>I/O Connections</a:t>
            </a:r>
          </a:p>
          <a:p>
            <a:endParaRPr lang="en-US" dirty="0"/>
          </a:p>
        </p:txBody>
      </p:sp>
      <p:pic>
        <p:nvPicPr>
          <p:cNvPr id="6" name="Content Placeholder 5" descr="A picture containing text&#10;&#10;Description automatically generated">
            <a:extLst>
              <a:ext uri="{FF2B5EF4-FFF2-40B4-BE49-F238E27FC236}">
                <a16:creationId xmlns:a16="http://schemas.microsoft.com/office/drawing/2014/main" id="{0D1212AC-7D13-4EA5-8F9E-134C4DA7F98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61150" y="1825625"/>
            <a:ext cx="4351338" cy="4351338"/>
          </a:xfrm>
        </p:spPr>
      </p:pic>
    </p:spTree>
    <p:extLst>
      <p:ext uri="{BB962C8B-B14F-4D97-AF65-F5344CB8AC3E}">
        <p14:creationId xmlns:p14="http://schemas.microsoft.com/office/powerpoint/2010/main" val="41108734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305D-E1BE-43E7-92FF-F50D879ED87B}"/>
              </a:ext>
            </a:extLst>
          </p:cNvPr>
          <p:cNvSpPr>
            <a:spLocks noGrp="1"/>
          </p:cNvSpPr>
          <p:nvPr>
            <p:ph type="title"/>
          </p:nvPr>
        </p:nvSpPr>
        <p:spPr/>
        <p:txBody>
          <a:bodyPr/>
          <a:lstStyle/>
          <a:p>
            <a:r>
              <a:rPr lang="en-US" dirty="0"/>
              <a:t>Motherboards – Form Factors</a:t>
            </a:r>
          </a:p>
        </p:txBody>
      </p:sp>
      <p:pic>
        <p:nvPicPr>
          <p:cNvPr id="8" name="Content Placeholder 7" descr="A picture containing text, electronics&#10;&#10;Description automatically generated">
            <a:extLst>
              <a:ext uri="{FF2B5EF4-FFF2-40B4-BE49-F238E27FC236}">
                <a16:creationId xmlns:a16="http://schemas.microsoft.com/office/drawing/2014/main" id="{75ADCFC3-A146-4AB9-8892-469083EA167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3967" y="1385625"/>
            <a:ext cx="9405764" cy="5268598"/>
          </a:xfrm>
        </p:spPr>
      </p:pic>
      <p:sp>
        <p:nvSpPr>
          <p:cNvPr id="9" name="Content Placeholder 2">
            <a:extLst>
              <a:ext uri="{FF2B5EF4-FFF2-40B4-BE49-F238E27FC236}">
                <a16:creationId xmlns:a16="http://schemas.microsoft.com/office/drawing/2014/main" id="{471DD10C-5722-4AF3-8EEC-7EA77360A39A}"/>
              </a:ext>
            </a:extLst>
          </p:cNvPr>
          <p:cNvSpPr txBox="1">
            <a:spLocks/>
          </p:cNvSpPr>
          <p:nvPr/>
        </p:nvSpPr>
        <p:spPr>
          <a:xfrm>
            <a:off x="377063" y="1385625"/>
            <a:ext cx="4938649" cy="24060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705845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55CF-834F-425D-B756-5AEDCD8C030C}"/>
              </a:ext>
            </a:extLst>
          </p:cNvPr>
          <p:cNvSpPr>
            <a:spLocks noGrp="1"/>
          </p:cNvSpPr>
          <p:nvPr>
            <p:ph type="title"/>
          </p:nvPr>
        </p:nvSpPr>
        <p:spPr>
          <a:xfrm>
            <a:off x="531769" y="365125"/>
            <a:ext cx="4782312" cy="847447"/>
          </a:xfrm>
        </p:spPr>
        <p:txBody>
          <a:bodyPr>
            <a:normAutofit fontScale="90000"/>
          </a:bodyPr>
          <a:lstStyle/>
          <a:p>
            <a:r>
              <a:rPr lang="en-US" dirty="0"/>
              <a:t>Motherboards - Chipsets</a:t>
            </a:r>
          </a:p>
        </p:txBody>
      </p:sp>
      <p:pic>
        <p:nvPicPr>
          <p:cNvPr id="16" name="Content Placeholder 15">
            <a:extLst>
              <a:ext uri="{FF2B5EF4-FFF2-40B4-BE49-F238E27FC236}">
                <a16:creationId xmlns:a16="http://schemas.microsoft.com/office/drawing/2014/main" id="{52C4F36C-50E1-476E-8BCB-A7B2F36EC82B}"/>
              </a:ext>
            </a:extLst>
          </p:cNvPr>
          <p:cNvPicPr>
            <a:picLocks noGrp="1" noChangeAspect="1"/>
          </p:cNvPicPr>
          <p:nvPr>
            <p:ph idx="1"/>
          </p:nvPr>
        </p:nvPicPr>
        <p:blipFill>
          <a:blip r:embed="rId3"/>
          <a:stretch>
            <a:fillRect/>
          </a:stretch>
        </p:blipFill>
        <p:spPr>
          <a:xfrm>
            <a:off x="6432564" y="326599"/>
            <a:ext cx="5420866" cy="6384023"/>
          </a:xfrm>
          <a:prstGeom prst="rect">
            <a:avLst/>
          </a:prstGeom>
        </p:spPr>
      </p:pic>
      <p:pic>
        <p:nvPicPr>
          <p:cNvPr id="18" name="Picture 17" descr="A picture containing electronics, circuit&#10;&#10;Description automatically generated">
            <a:extLst>
              <a:ext uri="{FF2B5EF4-FFF2-40B4-BE49-F238E27FC236}">
                <a16:creationId xmlns:a16="http://schemas.microsoft.com/office/drawing/2014/main" id="{C20182D3-245B-46F2-AFB1-FC0CD65C84B6}"/>
              </a:ext>
            </a:extLst>
          </p:cNvPr>
          <p:cNvPicPr>
            <a:picLocks noChangeAspect="1"/>
          </p:cNvPicPr>
          <p:nvPr/>
        </p:nvPicPr>
        <p:blipFill rotWithShape="1">
          <a:blip r:embed="rId4">
            <a:extLst>
              <a:ext uri="{28A0092B-C50C-407E-A947-70E740481C1C}">
                <a14:useLocalDpi xmlns:a14="http://schemas.microsoft.com/office/drawing/2010/main" val="0"/>
              </a:ext>
            </a:extLst>
          </a:blip>
          <a:srcRect l="17717" t="16016" r="29756" b="12317"/>
          <a:stretch/>
        </p:blipFill>
        <p:spPr>
          <a:xfrm>
            <a:off x="338570" y="1532255"/>
            <a:ext cx="2718685" cy="2770553"/>
          </a:xfrm>
          <a:prstGeom prst="rect">
            <a:avLst/>
          </a:prstGeom>
        </p:spPr>
      </p:pic>
      <p:pic>
        <p:nvPicPr>
          <p:cNvPr id="20" name="Picture 19" descr="A circuit board&#10;&#10;Description automatically generated">
            <a:extLst>
              <a:ext uri="{FF2B5EF4-FFF2-40B4-BE49-F238E27FC236}">
                <a16:creationId xmlns:a16="http://schemas.microsoft.com/office/drawing/2014/main" id="{7B6227F7-B384-4427-BF74-68CFB1705CDA}"/>
              </a:ext>
            </a:extLst>
          </p:cNvPr>
          <p:cNvPicPr>
            <a:picLocks noChangeAspect="1"/>
          </p:cNvPicPr>
          <p:nvPr/>
        </p:nvPicPr>
        <p:blipFill rotWithShape="1">
          <a:blip r:embed="rId5">
            <a:extLst>
              <a:ext uri="{28A0092B-C50C-407E-A947-70E740481C1C}">
                <a14:useLocalDpi xmlns:a14="http://schemas.microsoft.com/office/drawing/2010/main" val="0"/>
              </a:ext>
            </a:extLst>
          </a:blip>
          <a:srcRect l="42682" t="40680" r="34193" b="30884"/>
          <a:stretch/>
        </p:blipFill>
        <p:spPr>
          <a:xfrm>
            <a:off x="3256767" y="3334140"/>
            <a:ext cx="2987083" cy="3158735"/>
          </a:xfrm>
          <a:prstGeom prst="rect">
            <a:avLst/>
          </a:prstGeom>
        </p:spPr>
      </p:pic>
      <p:sp>
        <p:nvSpPr>
          <p:cNvPr id="21" name="TextBox 20">
            <a:extLst>
              <a:ext uri="{FF2B5EF4-FFF2-40B4-BE49-F238E27FC236}">
                <a16:creationId xmlns:a16="http://schemas.microsoft.com/office/drawing/2014/main" id="{CD501F14-2F60-4B36-B38E-69B141EFE9E8}"/>
              </a:ext>
            </a:extLst>
          </p:cNvPr>
          <p:cNvSpPr txBox="1"/>
          <p:nvPr/>
        </p:nvSpPr>
        <p:spPr>
          <a:xfrm>
            <a:off x="247896" y="4302808"/>
            <a:ext cx="1450016" cy="369332"/>
          </a:xfrm>
          <a:prstGeom prst="rect">
            <a:avLst/>
          </a:prstGeom>
          <a:noFill/>
        </p:spPr>
        <p:txBody>
          <a:bodyPr wrap="square" rtlCol="0">
            <a:spAutoFit/>
          </a:bodyPr>
          <a:lstStyle/>
          <a:p>
            <a:r>
              <a:rPr lang="en-US" dirty="0"/>
              <a:t>Southbridge</a:t>
            </a:r>
          </a:p>
        </p:txBody>
      </p:sp>
      <p:sp>
        <p:nvSpPr>
          <p:cNvPr id="22" name="TextBox 21">
            <a:extLst>
              <a:ext uri="{FF2B5EF4-FFF2-40B4-BE49-F238E27FC236}">
                <a16:creationId xmlns:a16="http://schemas.microsoft.com/office/drawing/2014/main" id="{08BCEE58-A685-4708-853A-0B12B1B3EE4F}"/>
              </a:ext>
            </a:extLst>
          </p:cNvPr>
          <p:cNvSpPr txBox="1"/>
          <p:nvPr/>
        </p:nvSpPr>
        <p:spPr>
          <a:xfrm>
            <a:off x="4982548" y="2964808"/>
            <a:ext cx="1450016" cy="369332"/>
          </a:xfrm>
          <a:prstGeom prst="rect">
            <a:avLst/>
          </a:prstGeom>
          <a:noFill/>
        </p:spPr>
        <p:txBody>
          <a:bodyPr wrap="square" rtlCol="0">
            <a:spAutoFit/>
          </a:bodyPr>
          <a:lstStyle/>
          <a:p>
            <a:r>
              <a:rPr lang="en-US" dirty="0"/>
              <a:t>Northbridge</a:t>
            </a:r>
          </a:p>
        </p:txBody>
      </p:sp>
      <p:sp>
        <p:nvSpPr>
          <p:cNvPr id="8" name="Content Placeholder 2">
            <a:extLst>
              <a:ext uri="{FF2B5EF4-FFF2-40B4-BE49-F238E27FC236}">
                <a16:creationId xmlns:a16="http://schemas.microsoft.com/office/drawing/2014/main" id="{7AF6AB10-7A47-4B97-B807-2831A89AC6F9}"/>
              </a:ext>
            </a:extLst>
          </p:cNvPr>
          <p:cNvSpPr txBox="1">
            <a:spLocks/>
          </p:cNvSpPr>
          <p:nvPr/>
        </p:nvSpPr>
        <p:spPr>
          <a:xfrm>
            <a:off x="296547" y="1532255"/>
            <a:ext cx="3768221" cy="48312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91076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14F28-4019-4AB3-8D70-97C4BFD94A46}"/>
              </a:ext>
            </a:extLst>
          </p:cNvPr>
          <p:cNvSpPr>
            <a:spLocks noGrp="1"/>
          </p:cNvSpPr>
          <p:nvPr>
            <p:ph type="title"/>
          </p:nvPr>
        </p:nvSpPr>
        <p:spPr>
          <a:xfrm>
            <a:off x="621792" y="3598546"/>
            <a:ext cx="5806440" cy="2506972"/>
          </a:xfrm>
        </p:spPr>
        <p:txBody>
          <a:bodyPr vert="horz" wrap="square" lIns="91440" tIns="45720" rIns="91440" bIns="45720" rtlCol="0" anchor="t">
            <a:normAutofit/>
          </a:bodyPr>
          <a:lstStyle/>
          <a:p>
            <a:pPr algn="r"/>
            <a:r>
              <a:rPr lang="en-US" sz="72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Motherboards – Socket Type</a:t>
            </a:r>
          </a:p>
        </p:txBody>
      </p:sp>
      <p:pic>
        <p:nvPicPr>
          <p:cNvPr id="6" name="Content Placeholder 5" descr="A picture containing text, electronics, circuit&#10;&#10;Description automatically generated">
            <a:extLst>
              <a:ext uri="{FF2B5EF4-FFF2-40B4-BE49-F238E27FC236}">
                <a16:creationId xmlns:a16="http://schemas.microsoft.com/office/drawing/2014/main" id="{B8708CBD-673E-4EC2-81A9-ADDEDA50369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503" r="1" b="8219"/>
          <a:stretch/>
        </p:blipFill>
        <p:spPr>
          <a:xfrm>
            <a:off x="6900150" y="242630"/>
            <a:ext cx="4122754" cy="6509641"/>
          </a:xfrm>
          <a:prstGeom prst="rect">
            <a:avLst/>
          </a:prstGeom>
        </p:spPr>
      </p:pic>
    </p:spTree>
    <p:extLst>
      <p:ext uri="{BB962C8B-B14F-4D97-AF65-F5344CB8AC3E}">
        <p14:creationId xmlns:p14="http://schemas.microsoft.com/office/powerpoint/2010/main" val="3471395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2C5B5-65D3-4272-8249-6366619B2B89}"/>
              </a:ext>
            </a:extLst>
          </p:cNvPr>
          <p:cNvSpPr>
            <a:spLocks noGrp="1"/>
          </p:cNvSpPr>
          <p:nvPr>
            <p:ph type="title"/>
          </p:nvPr>
        </p:nvSpPr>
        <p:spPr/>
        <p:txBody>
          <a:bodyPr/>
          <a:lstStyle/>
          <a:p>
            <a:r>
              <a:rPr lang="en-US" dirty="0"/>
              <a:t>Motherboards – Supported RAM</a:t>
            </a:r>
          </a:p>
        </p:txBody>
      </p:sp>
      <p:sp>
        <p:nvSpPr>
          <p:cNvPr id="3" name="Content Placeholder 2">
            <a:extLst>
              <a:ext uri="{FF2B5EF4-FFF2-40B4-BE49-F238E27FC236}">
                <a16:creationId xmlns:a16="http://schemas.microsoft.com/office/drawing/2014/main" id="{A0D9A743-F5BE-4580-B6DF-9F7D302F6427}"/>
              </a:ext>
            </a:extLst>
          </p:cNvPr>
          <p:cNvSpPr>
            <a:spLocks noGrp="1"/>
          </p:cNvSpPr>
          <p:nvPr>
            <p:ph sz="half" idx="1"/>
          </p:nvPr>
        </p:nvSpPr>
        <p:spPr>
          <a:xfrm>
            <a:off x="1120000" y="1825624"/>
            <a:ext cx="5025216" cy="4831207"/>
          </a:xfrm>
        </p:spPr>
        <p:txBody>
          <a:bodyPr>
            <a:normAutofit/>
          </a:bodyPr>
          <a:lstStyle/>
          <a:p>
            <a:endParaRPr lang="en-US" dirty="0"/>
          </a:p>
        </p:txBody>
      </p:sp>
      <p:pic>
        <p:nvPicPr>
          <p:cNvPr id="6" name="Content Placeholder 5" descr="A picture containing text, electronics&#10;&#10;Description automatically generated">
            <a:extLst>
              <a:ext uri="{FF2B5EF4-FFF2-40B4-BE49-F238E27FC236}">
                <a16:creationId xmlns:a16="http://schemas.microsoft.com/office/drawing/2014/main" id="{60BA0F27-AD07-4DDB-BAA0-B14F4F79870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52690" y="1992645"/>
            <a:ext cx="9821449" cy="4500230"/>
          </a:xfrm>
        </p:spPr>
      </p:pic>
    </p:spTree>
    <p:extLst>
      <p:ext uri="{BB962C8B-B14F-4D97-AF65-F5344CB8AC3E}">
        <p14:creationId xmlns:p14="http://schemas.microsoft.com/office/powerpoint/2010/main" val="32107203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88193-77BC-46F6-85B2-56E22389A71A}"/>
              </a:ext>
            </a:extLst>
          </p:cNvPr>
          <p:cNvSpPr>
            <a:spLocks noGrp="1"/>
          </p:cNvSpPr>
          <p:nvPr>
            <p:ph type="title"/>
          </p:nvPr>
        </p:nvSpPr>
        <p:spPr/>
        <p:txBody>
          <a:bodyPr>
            <a:normAutofit fontScale="90000"/>
          </a:bodyPr>
          <a:lstStyle/>
          <a:p>
            <a:r>
              <a:rPr lang="en-US" dirty="0"/>
              <a:t>Motherboards – Storage Connections</a:t>
            </a:r>
          </a:p>
        </p:txBody>
      </p:sp>
      <p:pic>
        <p:nvPicPr>
          <p:cNvPr id="6" name="Content Placeholder 5" descr="A close-up of a machine&#10;&#10;Description automatically generated with low confidence">
            <a:extLst>
              <a:ext uri="{FF2B5EF4-FFF2-40B4-BE49-F238E27FC236}">
                <a16:creationId xmlns:a16="http://schemas.microsoft.com/office/drawing/2014/main" id="{78C90BFF-C13D-467A-BDF8-80612B493F0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10893" y="1559923"/>
            <a:ext cx="6250842" cy="3437962"/>
          </a:xfrm>
        </p:spPr>
      </p:pic>
      <p:pic>
        <p:nvPicPr>
          <p:cNvPr id="8" name="Picture 7" descr="A picture containing text&#10;&#10;Description automatically generated">
            <a:extLst>
              <a:ext uri="{FF2B5EF4-FFF2-40B4-BE49-F238E27FC236}">
                <a16:creationId xmlns:a16="http://schemas.microsoft.com/office/drawing/2014/main" id="{F5D9C3E5-3738-43CF-9625-1C57356815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8727" y="4478913"/>
            <a:ext cx="4639631" cy="2141368"/>
          </a:xfrm>
          <a:prstGeom prst="rect">
            <a:avLst/>
          </a:prstGeom>
        </p:spPr>
      </p:pic>
    </p:spTree>
    <p:extLst>
      <p:ext uri="{BB962C8B-B14F-4D97-AF65-F5344CB8AC3E}">
        <p14:creationId xmlns:p14="http://schemas.microsoft.com/office/powerpoint/2010/main" val="16351758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895F6-0F46-4897-81C8-903BE0683143}"/>
              </a:ext>
            </a:extLst>
          </p:cNvPr>
          <p:cNvSpPr>
            <a:spLocks noGrp="1"/>
          </p:cNvSpPr>
          <p:nvPr>
            <p:ph type="title"/>
          </p:nvPr>
        </p:nvSpPr>
        <p:spPr>
          <a:xfrm>
            <a:off x="8610600" y="643468"/>
            <a:ext cx="2944152" cy="1622744"/>
          </a:xfrm>
        </p:spPr>
        <p:txBody>
          <a:bodyPr vert="horz" lIns="91440" tIns="45720" rIns="91440" bIns="45720" rtlCol="0" anchor="b">
            <a:normAutofit/>
          </a:bodyPr>
          <a:lstStyle/>
          <a:p>
            <a:r>
              <a:rPr lang="en-US" sz="3600">
                <a:solidFill>
                  <a:schemeClr val="tx1"/>
                </a:solidFill>
              </a:rPr>
              <a:t>Motherboards – Expansion Slots</a:t>
            </a:r>
          </a:p>
        </p:txBody>
      </p:sp>
      <p:pic>
        <p:nvPicPr>
          <p:cNvPr id="6" name="Content Placeholder 5" descr="A picture containing text, electronics, circuit&#10;&#10;Description automatically generated">
            <a:extLst>
              <a:ext uri="{FF2B5EF4-FFF2-40B4-BE49-F238E27FC236}">
                <a16:creationId xmlns:a16="http://schemas.microsoft.com/office/drawing/2014/main" id="{47793B53-1ADC-4206-9B97-49B21BC62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68" y="721259"/>
            <a:ext cx="6833412" cy="5415479"/>
          </a:xfrm>
          <a:prstGeom prst="rect">
            <a:avLst/>
          </a:prstGeom>
        </p:spPr>
      </p:pic>
      <p:sp>
        <p:nvSpPr>
          <p:cNvPr id="10" name="Content Placeholder 9">
            <a:extLst>
              <a:ext uri="{FF2B5EF4-FFF2-40B4-BE49-F238E27FC236}">
                <a16:creationId xmlns:a16="http://schemas.microsoft.com/office/drawing/2014/main" id="{C5F1B0F9-D892-BA50-4A80-E4E8AFA6CEC7}"/>
              </a:ext>
            </a:extLst>
          </p:cNvPr>
          <p:cNvSpPr>
            <a:spLocks noGrp="1"/>
          </p:cNvSpPr>
          <p:nvPr>
            <p:ph sz="half" idx="2"/>
          </p:nvPr>
        </p:nvSpPr>
        <p:spPr>
          <a:xfrm>
            <a:off x="8610599" y="2402733"/>
            <a:ext cx="2944151" cy="3774230"/>
          </a:xfrm>
        </p:spPr>
        <p:txBody>
          <a:bodyPr vert="horz" lIns="91440" tIns="45720" rIns="91440" bIns="45720" rtlCol="0">
            <a:normAutofit/>
          </a:bodyPr>
          <a:lstStyle/>
          <a:p>
            <a:endParaRPr lang="en-US" sz="160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2492537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3A1A45-A64D-9D5E-62D1-A727C98C84D7}"/>
              </a:ext>
            </a:extLst>
          </p:cNvPr>
          <p:cNvSpPr>
            <a:spLocks noGrp="1"/>
          </p:cNvSpPr>
          <p:nvPr>
            <p:ph type="title"/>
          </p:nvPr>
        </p:nvSpPr>
        <p:spPr/>
        <p:txBody>
          <a:bodyPr/>
          <a:lstStyle/>
          <a:p>
            <a:r>
              <a:rPr lang="en-US" sz="5400" dirty="0">
                <a:gradFill flip="none" rotWithShape="1">
                  <a:gsLst>
                    <a:gs pos="28000">
                      <a:srgbClr val="EDEDED"/>
                    </a:gs>
                    <a:gs pos="0">
                      <a:srgbClr val="BFBFBF"/>
                    </a:gs>
                    <a:gs pos="100000">
                      <a:srgbClr val="FFFFFF"/>
                    </a:gs>
                  </a:gsLst>
                  <a:lin ang="4800000" scaled="0"/>
                  <a:tileRect/>
                </a:gradFill>
              </a:rPr>
              <a:t>Motherboards – I/O Connections</a:t>
            </a:r>
            <a:endParaRPr lang="en-US" dirty="0"/>
          </a:p>
        </p:txBody>
      </p:sp>
      <p:pic>
        <p:nvPicPr>
          <p:cNvPr id="7" name="Content Placeholder 5" descr="A picture containing text, device, meter, screenshot&#10;&#10;Description automatically generated">
            <a:extLst>
              <a:ext uri="{FF2B5EF4-FFF2-40B4-BE49-F238E27FC236}">
                <a16:creationId xmlns:a16="http://schemas.microsoft.com/office/drawing/2014/main" id="{6D245788-3DDD-D711-AD60-6C1C4CD4E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87" y="1885379"/>
            <a:ext cx="7496219" cy="4291584"/>
          </a:xfrm>
          <a:prstGeom prst="rect">
            <a:avLst/>
          </a:prstGeom>
        </p:spPr>
      </p:pic>
      <p:sp>
        <p:nvSpPr>
          <p:cNvPr id="8" name="Rectangle 7">
            <a:extLst>
              <a:ext uri="{FF2B5EF4-FFF2-40B4-BE49-F238E27FC236}">
                <a16:creationId xmlns:a16="http://schemas.microsoft.com/office/drawing/2014/main" id="{C96F450C-5046-B223-1162-0D3C1DC3E9B5}"/>
              </a:ext>
            </a:extLst>
          </p:cNvPr>
          <p:cNvSpPr/>
          <p:nvPr/>
        </p:nvSpPr>
        <p:spPr>
          <a:xfrm>
            <a:off x="2457487" y="2848547"/>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6D60ED-3C84-4794-B66F-00F144F0E560}"/>
              </a:ext>
            </a:extLst>
          </p:cNvPr>
          <p:cNvSpPr/>
          <p:nvPr/>
        </p:nvSpPr>
        <p:spPr>
          <a:xfrm>
            <a:off x="3561233" y="2283715"/>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B128AC3-7F7C-B656-63A7-6CD0CD7002D7}"/>
              </a:ext>
            </a:extLst>
          </p:cNvPr>
          <p:cNvSpPr/>
          <p:nvPr/>
        </p:nvSpPr>
        <p:spPr>
          <a:xfrm>
            <a:off x="4817009" y="2848547"/>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F0E832-26FF-9388-7BD8-74C1F2C11399}"/>
              </a:ext>
            </a:extLst>
          </p:cNvPr>
          <p:cNvSpPr/>
          <p:nvPr/>
        </p:nvSpPr>
        <p:spPr>
          <a:xfrm>
            <a:off x="5920755" y="2531555"/>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439097-0992-5289-4ADA-812DFE6DAF2F}"/>
              </a:ext>
            </a:extLst>
          </p:cNvPr>
          <p:cNvSpPr/>
          <p:nvPr/>
        </p:nvSpPr>
        <p:spPr>
          <a:xfrm>
            <a:off x="7024501" y="2210563"/>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4C74649-4507-3E95-F53F-279C57642D2B}"/>
              </a:ext>
            </a:extLst>
          </p:cNvPr>
          <p:cNvSpPr/>
          <p:nvPr/>
        </p:nvSpPr>
        <p:spPr>
          <a:xfrm>
            <a:off x="7728404" y="2600707"/>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BD3FDE-2F5B-B339-8A65-CE81E57777DF}"/>
              </a:ext>
            </a:extLst>
          </p:cNvPr>
          <p:cNvSpPr/>
          <p:nvPr/>
        </p:nvSpPr>
        <p:spPr>
          <a:xfrm>
            <a:off x="9356407" y="3356611"/>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A57C4A-ED05-E46A-479D-1B704E48B23E}"/>
              </a:ext>
            </a:extLst>
          </p:cNvPr>
          <p:cNvSpPr/>
          <p:nvPr/>
        </p:nvSpPr>
        <p:spPr>
          <a:xfrm>
            <a:off x="9356407" y="3835147"/>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259AB41-88B7-B99A-E674-CBD216463DCE}"/>
              </a:ext>
            </a:extLst>
          </p:cNvPr>
          <p:cNvSpPr/>
          <p:nvPr/>
        </p:nvSpPr>
        <p:spPr>
          <a:xfrm>
            <a:off x="9185719" y="4277329"/>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031F7AC-8924-AEA1-2B8C-E3270E04BD80}"/>
              </a:ext>
            </a:extLst>
          </p:cNvPr>
          <p:cNvSpPr/>
          <p:nvPr/>
        </p:nvSpPr>
        <p:spPr>
          <a:xfrm>
            <a:off x="8419485" y="4883675"/>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5EA185-EAA2-D57A-2876-415BDA5E5D24}"/>
              </a:ext>
            </a:extLst>
          </p:cNvPr>
          <p:cNvSpPr/>
          <p:nvPr/>
        </p:nvSpPr>
        <p:spPr>
          <a:xfrm>
            <a:off x="7768953" y="5331525"/>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BF3AEB1-6869-5D13-C281-BAAF3AA0585F}"/>
              </a:ext>
            </a:extLst>
          </p:cNvPr>
          <p:cNvSpPr/>
          <p:nvPr/>
        </p:nvSpPr>
        <p:spPr>
          <a:xfrm>
            <a:off x="7074009" y="5779375"/>
            <a:ext cx="119333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C85201F-87B8-69A1-715F-AA600ABAAF27}"/>
              </a:ext>
            </a:extLst>
          </p:cNvPr>
          <p:cNvSpPr/>
          <p:nvPr/>
        </p:nvSpPr>
        <p:spPr>
          <a:xfrm>
            <a:off x="6448244" y="5238458"/>
            <a:ext cx="894890"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4E4B209-D01D-0EF6-F7A5-BDE9650A5A46}"/>
              </a:ext>
            </a:extLst>
          </p:cNvPr>
          <p:cNvSpPr/>
          <p:nvPr/>
        </p:nvSpPr>
        <p:spPr>
          <a:xfrm>
            <a:off x="5791943" y="5717946"/>
            <a:ext cx="1103746"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51A3330-D56E-37E0-D43E-B19F2C448FFF}"/>
              </a:ext>
            </a:extLst>
          </p:cNvPr>
          <p:cNvSpPr/>
          <p:nvPr/>
        </p:nvSpPr>
        <p:spPr>
          <a:xfrm>
            <a:off x="5109616" y="5466384"/>
            <a:ext cx="600785"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FB73F3-D79A-4111-0DAC-00EE043F312B}"/>
              </a:ext>
            </a:extLst>
          </p:cNvPr>
          <p:cNvSpPr/>
          <p:nvPr/>
        </p:nvSpPr>
        <p:spPr>
          <a:xfrm>
            <a:off x="3894880" y="5510215"/>
            <a:ext cx="708289"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EC1A2FB-EC27-3C3D-580B-CD22D479AC89}"/>
              </a:ext>
            </a:extLst>
          </p:cNvPr>
          <p:cNvSpPr/>
          <p:nvPr/>
        </p:nvSpPr>
        <p:spPr>
          <a:xfrm>
            <a:off x="2760772" y="5510215"/>
            <a:ext cx="798349" cy="3169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455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4"/>
                                        </p:tgtEl>
                                      </p:cBhvr>
                                    </p:animEffect>
                                    <p:set>
                                      <p:cBhvr>
                                        <p:cTn id="25" dur="1" fill="hold">
                                          <p:stCondLst>
                                            <p:cond delay="499"/>
                                          </p:stCondLst>
                                        </p:cTn>
                                        <p:tgtEl>
                                          <p:spTgt spid="2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0" nodeType="clickEffect">
                                  <p:stCondLst>
                                    <p:cond delay="0"/>
                                  </p:stCondLst>
                                  <p:childTnLst>
                                    <p:animEffect transition="out" filter="fade">
                                      <p:cBhvr>
                                        <p:cTn id="29" dur="500"/>
                                        <p:tgtEl>
                                          <p:spTgt spid="12"/>
                                        </p:tgtEl>
                                      </p:cBhvr>
                                    </p:animEffect>
                                    <p:set>
                                      <p:cBhvr>
                                        <p:cTn id="30" dur="1" fill="hold">
                                          <p:stCondLst>
                                            <p:cond delay="4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0" nodeType="clickEffect">
                                  <p:stCondLst>
                                    <p:cond delay="0"/>
                                  </p:stCondLst>
                                  <p:childTnLst>
                                    <p:animEffect transition="out" filter="fade">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0" nodeType="clickEffect">
                                  <p:stCondLst>
                                    <p:cond delay="0"/>
                                  </p:stCondLst>
                                  <p:childTnLst>
                                    <p:animEffect transition="out" filter="fade">
                                      <p:cBhvr>
                                        <p:cTn id="39" dur="500"/>
                                        <p:tgtEl>
                                          <p:spTgt spid="14"/>
                                        </p:tgtEl>
                                      </p:cBhvr>
                                    </p:animEffect>
                                    <p:set>
                                      <p:cBhvr>
                                        <p:cTn id="40" dur="1" fill="hold">
                                          <p:stCondLst>
                                            <p:cond delay="499"/>
                                          </p:stCondLst>
                                        </p:cTn>
                                        <p:tgtEl>
                                          <p:spTgt spid="14"/>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0" nodeType="click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0" nodeType="clickEffect">
                                  <p:stCondLst>
                                    <p:cond delay="0"/>
                                  </p:stCondLst>
                                  <p:childTnLst>
                                    <p:animEffect transition="out" filter="fade">
                                      <p:cBhvr>
                                        <p:cTn id="49" dur="500"/>
                                        <p:tgtEl>
                                          <p:spTgt spid="16"/>
                                        </p:tgtEl>
                                      </p:cBhvr>
                                    </p:animEffect>
                                    <p:set>
                                      <p:cBhvr>
                                        <p:cTn id="50" dur="1" fill="hold">
                                          <p:stCondLst>
                                            <p:cond delay="499"/>
                                          </p:stCondLst>
                                        </p:cTn>
                                        <p:tgtEl>
                                          <p:spTgt spid="1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0" nodeType="clickEffect">
                                  <p:stCondLst>
                                    <p:cond delay="0"/>
                                  </p:stCondLst>
                                  <p:childTnLst>
                                    <p:animEffect transition="out" filter="fade">
                                      <p:cBhvr>
                                        <p:cTn id="54" dur="500"/>
                                        <p:tgtEl>
                                          <p:spTgt spid="17"/>
                                        </p:tgtEl>
                                      </p:cBhvr>
                                    </p:animEffect>
                                    <p:set>
                                      <p:cBhvr>
                                        <p:cTn id="55" dur="1" fill="hold">
                                          <p:stCondLst>
                                            <p:cond delay="499"/>
                                          </p:stCondLst>
                                        </p:cTn>
                                        <p:tgtEl>
                                          <p:spTgt spid="17"/>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xit" presetSubtype="0" fill="hold" grpId="0" nodeType="clickEffect">
                                  <p:stCondLst>
                                    <p:cond delay="0"/>
                                  </p:stCondLst>
                                  <p:childTnLst>
                                    <p:animEffect transition="out" filter="fade">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0" nodeType="clickEffect">
                                  <p:stCondLst>
                                    <p:cond delay="0"/>
                                  </p:stCondLst>
                                  <p:childTnLst>
                                    <p:animEffect transition="out" filter="fade">
                                      <p:cBhvr>
                                        <p:cTn id="64" dur="500"/>
                                        <p:tgtEl>
                                          <p:spTgt spid="19"/>
                                        </p:tgtEl>
                                      </p:cBhvr>
                                    </p:animEffect>
                                    <p:set>
                                      <p:cBhvr>
                                        <p:cTn id="65" dur="1" fill="hold">
                                          <p:stCondLst>
                                            <p:cond delay="499"/>
                                          </p:stCondLst>
                                        </p:cTn>
                                        <p:tgtEl>
                                          <p:spTgt spid="19"/>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grpId="0" nodeType="clickEffect">
                                  <p:stCondLst>
                                    <p:cond delay="0"/>
                                  </p:stCondLst>
                                  <p:childTnLst>
                                    <p:animEffect transition="out" filter="fade">
                                      <p:cBhvr>
                                        <p:cTn id="69" dur="500"/>
                                        <p:tgtEl>
                                          <p:spTgt spid="20"/>
                                        </p:tgtEl>
                                      </p:cBhvr>
                                    </p:animEffect>
                                    <p:set>
                                      <p:cBhvr>
                                        <p:cTn id="70" dur="1" fill="hold">
                                          <p:stCondLst>
                                            <p:cond delay="499"/>
                                          </p:stCondLst>
                                        </p:cTn>
                                        <p:tgtEl>
                                          <p:spTgt spid="2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21"/>
                                        </p:tgtEl>
                                      </p:cBhvr>
                                    </p:animEffect>
                                    <p:set>
                                      <p:cBhvr>
                                        <p:cTn id="75" dur="1" fill="hold">
                                          <p:stCondLst>
                                            <p:cond delay="499"/>
                                          </p:stCondLst>
                                        </p:cTn>
                                        <p:tgtEl>
                                          <p:spTgt spid="21"/>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0" nodeType="clickEffect">
                                  <p:stCondLst>
                                    <p:cond delay="0"/>
                                  </p:stCondLst>
                                  <p:childTnLst>
                                    <p:animEffect transition="out" filter="fade">
                                      <p:cBhvr>
                                        <p:cTn id="79" dur="500"/>
                                        <p:tgtEl>
                                          <p:spTgt spid="22"/>
                                        </p:tgtEl>
                                      </p:cBhvr>
                                    </p:animEffect>
                                    <p:set>
                                      <p:cBhvr>
                                        <p:cTn id="80" dur="1" fill="hold">
                                          <p:stCondLst>
                                            <p:cond delay="499"/>
                                          </p:stCondLst>
                                        </p:cTn>
                                        <p:tgtEl>
                                          <p:spTgt spid="22"/>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0" nodeType="clickEffect">
                                  <p:stCondLst>
                                    <p:cond delay="0"/>
                                  </p:stCondLst>
                                  <p:childTnLst>
                                    <p:animEffect transition="out" filter="fade">
                                      <p:cBhvr>
                                        <p:cTn id="84" dur="500"/>
                                        <p:tgtEl>
                                          <p:spTgt spid="23"/>
                                        </p:tgtEl>
                                      </p:cBhvr>
                                    </p:animEffect>
                                    <p:set>
                                      <p:cBhvr>
                                        <p:cTn id="85"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D4A9-0858-4DAF-A2D3-7AA2CF4E588A}"/>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Power Supply Units (PSU)</a:t>
            </a:r>
          </a:p>
        </p:txBody>
      </p:sp>
      <p:pic>
        <p:nvPicPr>
          <p:cNvPr id="4" name="Picture 3" descr="Close up of a device&#10;&#10;Description automatically generated with medium confidence">
            <a:extLst>
              <a:ext uri="{FF2B5EF4-FFF2-40B4-BE49-F238E27FC236}">
                <a16:creationId xmlns:a16="http://schemas.microsoft.com/office/drawing/2014/main" id="{373C3538-AAE4-4448-BF13-F1EB5CE25802}"/>
              </a:ext>
            </a:extLst>
          </p:cNvPr>
          <p:cNvPicPr>
            <a:picLocks noChangeAspect="1"/>
          </p:cNvPicPr>
          <p:nvPr/>
        </p:nvPicPr>
        <p:blipFill rotWithShape="1">
          <a:blip r:embed="rId2">
            <a:extLst>
              <a:ext uri="{28A0092B-C50C-407E-A947-70E740481C1C}">
                <a14:useLocalDpi xmlns:a14="http://schemas.microsoft.com/office/drawing/2010/main" val="0"/>
              </a:ext>
            </a:extLst>
          </a:blip>
          <a:srcRect t="13560" b="36229"/>
          <a:stretch/>
        </p:blipFill>
        <p:spPr>
          <a:xfrm>
            <a:off x="20" y="10"/>
            <a:ext cx="12191980" cy="3443533"/>
          </a:xfrm>
          <a:prstGeom prst="rect">
            <a:avLst/>
          </a:prstGeom>
        </p:spPr>
      </p:pic>
      <p:sp>
        <p:nvSpPr>
          <p:cNvPr id="5" name="Subtitle 4">
            <a:extLst>
              <a:ext uri="{FF2B5EF4-FFF2-40B4-BE49-F238E27FC236}">
                <a16:creationId xmlns:a16="http://schemas.microsoft.com/office/drawing/2014/main" id="{2A39BF87-E1FC-454B-BD7C-0BD10A0CF4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95024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pPr>
              <a:defRPr/>
            </a:pPr>
            <a:r>
              <a:rPr lang="en-US" dirty="0">
                <a:solidFill>
                  <a:srgbClr val="FFFF00"/>
                </a:solidFill>
              </a:rPr>
              <a:t>Also Computers</a:t>
            </a:r>
          </a:p>
        </p:txBody>
      </p:sp>
      <p:sp>
        <p:nvSpPr>
          <p:cNvPr id="6147" name="Rectangle 3"/>
          <p:cNvSpPr>
            <a:spLocks noGrp="1" noChangeArrowheads="1"/>
          </p:cNvSpPr>
          <p:nvPr>
            <p:ph sz="half" idx="1"/>
          </p:nvPr>
        </p:nvSpPr>
        <p:spPr>
          <a:xfrm>
            <a:off x="396970" y="3068255"/>
            <a:ext cx="1874870" cy="1412525"/>
          </a:xfrm>
        </p:spPr>
        <p:txBody>
          <a:bodyPr>
            <a:normAutofit/>
          </a:bodyPr>
          <a:lstStyle/>
          <a:p>
            <a:r>
              <a:rPr lang="en-US" b="1" dirty="0"/>
              <a:t>Game Systems</a:t>
            </a:r>
          </a:p>
        </p:txBody>
      </p:sp>
      <p:sp>
        <p:nvSpPr>
          <p:cNvPr id="10" name="Rectangle 3"/>
          <p:cNvSpPr txBox="1">
            <a:spLocks noChangeArrowheads="1"/>
          </p:cNvSpPr>
          <p:nvPr/>
        </p:nvSpPr>
        <p:spPr>
          <a:xfrm>
            <a:off x="9028461" y="3166268"/>
            <a:ext cx="1907478" cy="1086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b="1" dirty="0"/>
              <a:t>Portable Devices</a:t>
            </a:r>
          </a:p>
        </p:txBody>
      </p:sp>
      <p:pic>
        <p:nvPicPr>
          <p:cNvPr id="6" name="Picture 5" descr="A screen shot of a computer&#10;&#10;Description automatically generated">
            <a:extLst>
              <a:ext uri="{FF2B5EF4-FFF2-40B4-BE49-F238E27FC236}">
                <a16:creationId xmlns:a16="http://schemas.microsoft.com/office/drawing/2014/main" id="{BACE12E7-8777-4800-8EC6-5DE99E77D94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3306"/>
          <a:stretch/>
        </p:blipFill>
        <p:spPr>
          <a:xfrm>
            <a:off x="2421768" y="1943935"/>
            <a:ext cx="2112918" cy="2057359"/>
          </a:xfrm>
          <a:prstGeom prst="rect">
            <a:avLst/>
          </a:prstGeom>
        </p:spPr>
      </p:pic>
      <p:pic>
        <p:nvPicPr>
          <p:cNvPr id="12" name="Picture 11">
            <a:extLst>
              <a:ext uri="{FF2B5EF4-FFF2-40B4-BE49-F238E27FC236}">
                <a16:creationId xmlns:a16="http://schemas.microsoft.com/office/drawing/2014/main" id="{9310CAD7-D402-4B4B-80AF-67B50C6D841F}"/>
              </a:ext>
            </a:extLst>
          </p:cNvPr>
          <p:cNvPicPr>
            <a:picLocks noChangeAspect="1"/>
          </p:cNvPicPr>
          <p:nvPr/>
        </p:nvPicPr>
        <p:blipFill>
          <a:blip r:embed="rId4"/>
          <a:stretch>
            <a:fillRect/>
          </a:stretch>
        </p:blipFill>
        <p:spPr>
          <a:xfrm>
            <a:off x="664611" y="4480780"/>
            <a:ext cx="3214458" cy="1808133"/>
          </a:xfrm>
          <a:prstGeom prst="rect">
            <a:avLst/>
          </a:prstGeom>
        </p:spPr>
      </p:pic>
      <p:pic>
        <p:nvPicPr>
          <p:cNvPr id="14" name="Picture 13">
            <a:extLst>
              <a:ext uri="{FF2B5EF4-FFF2-40B4-BE49-F238E27FC236}">
                <a16:creationId xmlns:a16="http://schemas.microsoft.com/office/drawing/2014/main" id="{8FB5706D-202C-447E-B405-FCE3EA26D3E0}"/>
              </a:ext>
            </a:extLst>
          </p:cNvPr>
          <p:cNvPicPr>
            <a:picLocks noChangeAspect="1"/>
          </p:cNvPicPr>
          <p:nvPr/>
        </p:nvPicPr>
        <p:blipFill>
          <a:blip r:embed="rId5"/>
          <a:stretch>
            <a:fillRect/>
          </a:stretch>
        </p:blipFill>
        <p:spPr>
          <a:xfrm>
            <a:off x="5854991" y="2225054"/>
            <a:ext cx="3030348" cy="1882428"/>
          </a:xfrm>
          <a:prstGeom prst="rect">
            <a:avLst/>
          </a:prstGeom>
        </p:spPr>
      </p:pic>
      <p:pic>
        <p:nvPicPr>
          <p:cNvPr id="16" name="Picture 15" descr="A close up of a computer&#10;&#10;Description automatically generated">
            <a:extLst>
              <a:ext uri="{FF2B5EF4-FFF2-40B4-BE49-F238E27FC236}">
                <a16:creationId xmlns:a16="http://schemas.microsoft.com/office/drawing/2014/main" id="{7730062E-A973-4470-8335-470E6FD4A4D8}"/>
              </a:ext>
            </a:extLst>
          </p:cNvPr>
          <p:cNvPicPr>
            <a:picLocks noChangeAspect="1"/>
          </p:cNvPicPr>
          <p:nvPr/>
        </p:nvPicPr>
        <p:blipFill rotWithShape="1">
          <a:blip r:embed="rId6">
            <a:extLst>
              <a:ext uri="{28A0092B-C50C-407E-A947-70E740481C1C}">
                <a14:useLocalDpi xmlns:a14="http://schemas.microsoft.com/office/drawing/2010/main" val="0"/>
              </a:ext>
            </a:extLst>
          </a:blip>
          <a:srcRect b="7534"/>
          <a:stretch/>
        </p:blipFill>
        <p:spPr>
          <a:xfrm>
            <a:off x="8078480" y="4450935"/>
            <a:ext cx="3180945" cy="1882429"/>
          </a:xfrm>
          <a:prstGeom prst="rect">
            <a:avLst/>
          </a:prstGeom>
        </p:spPr>
      </p:pic>
    </p:spTree>
    <p:extLst>
      <p:ext uri="{BB962C8B-B14F-4D97-AF65-F5344CB8AC3E}">
        <p14:creationId xmlns:p14="http://schemas.microsoft.com/office/powerpoint/2010/main" val="2530073696"/>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p:txBody>
          <a:bodyPr>
            <a:normAutofit/>
          </a:bodyPr>
          <a:lstStyle/>
          <a:p>
            <a:pPr>
              <a:defRPr/>
            </a:pPr>
            <a:r>
              <a:rPr lang="en-US" dirty="0"/>
              <a:t>Power</a:t>
            </a:r>
            <a:r>
              <a:rPr lang="en-US" dirty="0">
                <a:solidFill>
                  <a:srgbClr val="FFFF00"/>
                </a:solidFill>
              </a:rPr>
              <a:t> </a:t>
            </a:r>
            <a:r>
              <a:rPr lang="en-US" dirty="0"/>
              <a:t>Supply Units (PSU)</a:t>
            </a:r>
          </a:p>
        </p:txBody>
      </p:sp>
      <p:pic>
        <p:nvPicPr>
          <p:cNvPr id="5" name="Content Placeholder 4" descr="A close-up of a circuit board&#10;&#10;Description automatically generated with low confidence">
            <a:extLst>
              <a:ext uri="{FF2B5EF4-FFF2-40B4-BE49-F238E27FC236}">
                <a16:creationId xmlns:a16="http://schemas.microsoft.com/office/drawing/2014/main" id="{E1025A70-C451-462B-B600-275A4B1CC02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603332" y="1980688"/>
            <a:ext cx="10160152" cy="4682136"/>
          </a:xfrm>
        </p:spPr>
      </p:pic>
    </p:spTree>
    <p:extLst>
      <p:ext uri="{BB962C8B-B14F-4D97-AF65-F5344CB8AC3E}">
        <p14:creationId xmlns:p14="http://schemas.microsoft.com/office/powerpoint/2010/main" val="28419339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close-up of a computer&#10;&#10;Description automatically generated with low confidence">
            <a:extLst>
              <a:ext uri="{FF2B5EF4-FFF2-40B4-BE49-F238E27FC236}">
                <a16:creationId xmlns:a16="http://schemas.microsoft.com/office/drawing/2014/main" id="{8BCBCF42-6AED-4DEF-9119-EBC36222142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b="9238"/>
          <a:stretch/>
        </p:blipFill>
        <p:spPr>
          <a:xfrm>
            <a:off x="4636008" y="10"/>
            <a:ext cx="7555992" cy="6857990"/>
          </a:xfrm>
          <a:prstGeom prst="rect">
            <a:avLst/>
          </a:prstGeom>
        </p:spPr>
      </p:pic>
      <p:sp>
        <p:nvSpPr>
          <p:cNvPr id="2" name="Title 1">
            <a:extLst>
              <a:ext uri="{FF2B5EF4-FFF2-40B4-BE49-F238E27FC236}">
                <a16:creationId xmlns:a16="http://schemas.microsoft.com/office/drawing/2014/main" id="{2CB19349-B660-4B9D-AD7F-B4C9095924E2}"/>
              </a:ext>
            </a:extLst>
          </p:cNvPr>
          <p:cNvSpPr>
            <a:spLocks noGrp="1"/>
          </p:cNvSpPr>
          <p:nvPr>
            <p:ph type="title"/>
          </p:nvPr>
        </p:nvSpPr>
        <p:spPr>
          <a:xfrm>
            <a:off x="838201" y="365125"/>
            <a:ext cx="3478160" cy="1325563"/>
          </a:xfrm>
        </p:spPr>
        <p:txBody>
          <a:bodyPr vert="horz" lIns="91440" tIns="45720" rIns="91440" bIns="45720" rtlCol="0" anchor="ctr">
            <a:normAutofit/>
          </a:bodyPr>
          <a:lstStyle/>
          <a:p>
            <a:r>
              <a:rPr lang="en-US" sz="4400"/>
              <a:t>PSU – What to look For</a:t>
            </a:r>
          </a:p>
        </p:txBody>
      </p:sp>
      <p:sp>
        <p:nvSpPr>
          <p:cNvPr id="3" name="Content Placeholder 2">
            <a:extLst>
              <a:ext uri="{FF2B5EF4-FFF2-40B4-BE49-F238E27FC236}">
                <a16:creationId xmlns:a16="http://schemas.microsoft.com/office/drawing/2014/main" id="{486FEFA8-E611-4599-8F4E-D4BDB7397762}"/>
              </a:ext>
            </a:extLst>
          </p:cNvPr>
          <p:cNvSpPr>
            <a:spLocks noGrp="1"/>
          </p:cNvSpPr>
          <p:nvPr>
            <p:ph sz="half" idx="1"/>
          </p:nvPr>
        </p:nvSpPr>
        <p:spPr>
          <a:xfrm>
            <a:off x="838202" y="1825625"/>
            <a:ext cx="3478160" cy="4351338"/>
          </a:xfrm>
        </p:spPr>
        <p:txBody>
          <a:bodyPr vert="horz" lIns="91440" tIns="45720" rIns="91440" bIns="45720" rtlCol="0">
            <a:normAutofit/>
          </a:bodyPr>
          <a:lstStyle/>
          <a:p>
            <a:r>
              <a:rPr lang="en-US" dirty="0"/>
              <a:t>Form factor</a:t>
            </a:r>
          </a:p>
          <a:p>
            <a:r>
              <a:rPr lang="en-US" dirty="0"/>
              <a:t>Wattage</a:t>
            </a:r>
          </a:p>
          <a:p>
            <a:r>
              <a:rPr lang="en-US" dirty="0"/>
              <a:t>Power connections</a:t>
            </a:r>
          </a:p>
          <a:p>
            <a:r>
              <a:rPr lang="en-US" dirty="0"/>
              <a:t>Modularity</a:t>
            </a:r>
          </a:p>
          <a:p>
            <a:r>
              <a:rPr lang="en-US" dirty="0"/>
              <a:t>Efficiency Rating</a:t>
            </a:r>
          </a:p>
          <a:p>
            <a:endParaRPr lang="en-US" dirty="0"/>
          </a:p>
        </p:txBody>
      </p:sp>
    </p:spTree>
    <p:extLst>
      <p:ext uri="{BB962C8B-B14F-4D97-AF65-F5344CB8AC3E}">
        <p14:creationId xmlns:p14="http://schemas.microsoft.com/office/powerpoint/2010/main" val="3920107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E36C8-FC9E-4740-8092-14BE6AA0F6D0}"/>
              </a:ext>
            </a:extLst>
          </p:cNvPr>
          <p:cNvSpPr>
            <a:spLocks noGrp="1"/>
          </p:cNvSpPr>
          <p:nvPr>
            <p:ph type="title"/>
          </p:nvPr>
        </p:nvSpPr>
        <p:spPr>
          <a:xfrm>
            <a:off x="838201" y="365125"/>
            <a:ext cx="3435625" cy="1325563"/>
          </a:xfrm>
        </p:spPr>
        <p:txBody>
          <a:bodyPr vert="horz" lIns="91440" tIns="45720" rIns="91440" bIns="45720" rtlCol="0" anchor="ctr">
            <a:normAutofit/>
          </a:bodyPr>
          <a:lstStyle/>
          <a:p>
            <a:r>
              <a:rPr lang="en-US" sz="4000">
                <a:gradFill flip="none" rotWithShape="1">
                  <a:gsLst>
                    <a:gs pos="28000">
                      <a:srgbClr val="EDEDED"/>
                    </a:gs>
                    <a:gs pos="0">
                      <a:srgbClr val="BFBFBF"/>
                    </a:gs>
                    <a:gs pos="100000">
                      <a:srgbClr val="FFFFFF"/>
                    </a:gs>
                  </a:gsLst>
                  <a:lin ang="4800000" scaled="0"/>
                  <a:tileRect/>
                </a:gradFill>
              </a:rPr>
              <a:t>PSU – Form Factor</a:t>
            </a:r>
          </a:p>
        </p:txBody>
      </p:sp>
      <p:pic>
        <p:nvPicPr>
          <p:cNvPr id="7" name="Content Placeholder 6" descr="A picture containing electronics, projector&#10;&#10;Description automatically generated">
            <a:extLst>
              <a:ext uri="{FF2B5EF4-FFF2-40B4-BE49-F238E27FC236}">
                <a16:creationId xmlns:a16="http://schemas.microsoft.com/office/drawing/2014/main" id="{37FB98AF-2979-4E1B-8C3B-48E438CB743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3870543" y="600112"/>
            <a:ext cx="7768588" cy="5826441"/>
          </a:xfrm>
          <a:prstGeom prst="rect">
            <a:avLst/>
          </a:prstGeom>
        </p:spPr>
      </p:pic>
    </p:spTree>
    <p:extLst>
      <p:ext uri="{BB962C8B-B14F-4D97-AF65-F5344CB8AC3E}">
        <p14:creationId xmlns:p14="http://schemas.microsoft.com/office/powerpoint/2010/main" val="1137520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BA22-315A-4BDA-B85A-F17BA34F74DE}"/>
              </a:ext>
            </a:extLst>
          </p:cNvPr>
          <p:cNvSpPr>
            <a:spLocks noGrp="1"/>
          </p:cNvSpPr>
          <p:nvPr>
            <p:ph type="title"/>
          </p:nvPr>
        </p:nvSpPr>
        <p:spPr/>
        <p:txBody>
          <a:bodyPr/>
          <a:lstStyle/>
          <a:p>
            <a:r>
              <a:rPr lang="en-US" dirty="0"/>
              <a:t>PSU - Wattage</a:t>
            </a:r>
          </a:p>
        </p:txBody>
      </p:sp>
      <p:pic>
        <p:nvPicPr>
          <p:cNvPr id="6" name="Content Placeholder 5" descr="A screenshot of a video game&#10;&#10;Description automatically generated with medium confidence">
            <a:extLst>
              <a:ext uri="{FF2B5EF4-FFF2-40B4-BE49-F238E27FC236}">
                <a16:creationId xmlns:a16="http://schemas.microsoft.com/office/drawing/2014/main" id="{C085F395-483D-470C-989C-80062ED2A50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605414" y="1724557"/>
            <a:ext cx="7159636" cy="4768318"/>
          </a:xfrm>
        </p:spPr>
      </p:pic>
    </p:spTree>
    <p:extLst>
      <p:ext uri="{BB962C8B-B14F-4D97-AF65-F5344CB8AC3E}">
        <p14:creationId xmlns:p14="http://schemas.microsoft.com/office/powerpoint/2010/main" val="23858197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BA22-315A-4BDA-B85A-F17BA34F74DE}"/>
              </a:ext>
            </a:extLst>
          </p:cNvPr>
          <p:cNvSpPr>
            <a:spLocks noGrp="1"/>
          </p:cNvSpPr>
          <p:nvPr>
            <p:ph type="title"/>
          </p:nvPr>
        </p:nvSpPr>
        <p:spPr>
          <a:xfrm>
            <a:off x="643467" y="4824690"/>
            <a:ext cx="3724138" cy="1395140"/>
          </a:xfrm>
        </p:spPr>
        <p:txBody>
          <a:bodyPr vert="horz" lIns="91440" tIns="45720" rIns="91440" bIns="45720" rtlCol="0" anchor="ctr">
            <a:normAutofit/>
          </a:bodyPr>
          <a:lstStyle/>
          <a:p>
            <a:pPr algn="r"/>
            <a:r>
              <a:rPr lang="en-US" sz="3200">
                <a:solidFill>
                  <a:schemeClr val="tx1"/>
                </a:solidFill>
              </a:rPr>
              <a:t>PSU – Power Connections</a:t>
            </a:r>
          </a:p>
        </p:txBody>
      </p:sp>
      <p:pic>
        <p:nvPicPr>
          <p:cNvPr id="13" name="Content Placeholder 12" descr="A picture containing text&#10;&#10;Description automatically generated">
            <a:extLst>
              <a:ext uri="{FF2B5EF4-FFF2-40B4-BE49-F238E27FC236}">
                <a16:creationId xmlns:a16="http://schemas.microsoft.com/office/drawing/2014/main" id="{7C121E29-FE28-4FA1-9315-C04386E08A3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2200"/>
          <a:stretch/>
        </p:blipFill>
        <p:spPr>
          <a:xfrm>
            <a:off x="643467" y="1495620"/>
            <a:ext cx="10905066" cy="1894104"/>
          </a:xfrm>
          <a:prstGeom prst="rect">
            <a:avLst/>
          </a:prstGeom>
        </p:spPr>
      </p:pic>
      <p:sp>
        <p:nvSpPr>
          <p:cNvPr id="3" name="Content Placeholder 2">
            <a:extLst>
              <a:ext uri="{FF2B5EF4-FFF2-40B4-BE49-F238E27FC236}">
                <a16:creationId xmlns:a16="http://schemas.microsoft.com/office/drawing/2014/main" id="{4F3B19F9-233D-41BA-BD8F-BBB30FE0997D}"/>
              </a:ext>
            </a:extLst>
          </p:cNvPr>
          <p:cNvSpPr>
            <a:spLocks noGrp="1"/>
          </p:cNvSpPr>
          <p:nvPr>
            <p:ph sz="half" idx="1"/>
          </p:nvPr>
        </p:nvSpPr>
        <p:spPr>
          <a:xfrm>
            <a:off x="4654295" y="4824688"/>
            <a:ext cx="6894237" cy="1807759"/>
          </a:xfrm>
        </p:spPr>
        <p:txBody>
          <a:bodyPr vert="horz" lIns="91440" tIns="45720" rIns="91440" bIns="45720" rtlCol="0" anchor="ctr">
            <a:normAutofit/>
          </a:bodyPr>
          <a:lstStyle/>
          <a:p>
            <a:endParaRPr lang="en-US" sz="2400"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33972987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BA22-315A-4BDA-B85A-F17BA34F74DE}"/>
              </a:ext>
            </a:extLst>
          </p:cNvPr>
          <p:cNvSpPr>
            <a:spLocks noGrp="1"/>
          </p:cNvSpPr>
          <p:nvPr>
            <p:ph type="title"/>
          </p:nvPr>
        </p:nvSpPr>
        <p:spPr/>
        <p:txBody>
          <a:bodyPr/>
          <a:lstStyle/>
          <a:p>
            <a:r>
              <a:rPr lang="en-US" dirty="0"/>
              <a:t>PSU – Modularity</a:t>
            </a:r>
          </a:p>
        </p:txBody>
      </p:sp>
      <p:pic>
        <p:nvPicPr>
          <p:cNvPr id="8" name="Content Placeholder 9" descr="A picture containing timeline&#10;&#10;Description automatically generated">
            <a:extLst>
              <a:ext uri="{FF2B5EF4-FFF2-40B4-BE49-F238E27FC236}">
                <a16:creationId xmlns:a16="http://schemas.microsoft.com/office/drawing/2014/main" id="{3752F52E-86DE-4638-2D85-81197A0D552E}"/>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5261" y="1690688"/>
            <a:ext cx="6676157" cy="3755338"/>
          </a:xfrm>
        </p:spPr>
      </p:pic>
      <p:pic>
        <p:nvPicPr>
          <p:cNvPr id="9" name="Content Placeholder 8" descr="A picture containing text, electronics, computer&#10;&#10;Description automatically generated">
            <a:extLst>
              <a:ext uri="{FF2B5EF4-FFF2-40B4-BE49-F238E27FC236}">
                <a16:creationId xmlns:a16="http://schemas.microsoft.com/office/drawing/2014/main" id="{2682E6A9-4987-C39B-B1C6-2823D8B4971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962777" y="3809164"/>
            <a:ext cx="5033962" cy="2889465"/>
          </a:xfrm>
          <a:prstGeom prst="rect">
            <a:avLst/>
          </a:prstGeom>
        </p:spPr>
      </p:pic>
    </p:spTree>
    <p:extLst>
      <p:ext uri="{BB962C8B-B14F-4D97-AF65-F5344CB8AC3E}">
        <p14:creationId xmlns:p14="http://schemas.microsoft.com/office/powerpoint/2010/main" val="873246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BA22-315A-4BDA-B85A-F17BA34F74DE}"/>
              </a:ext>
            </a:extLst>
          </p:cNvPr>
          <p:cNvSpPr>
            <a:spLocks noGrp="1"/>
          </p:cNvSpPr>
          <p:nvPr>
            <p:ph type="title"/>
          </p:nvPr>
        </p:nvSpPr>
        <p:spPr/>
        <p:txBody>
          <a:bodyPr/>
          <a:lstStyle/>
          <a:p>
            <a:r>
              <a:rPr lang="en-US"/>
              <a:t>PSU – Efficiency Rating</a:t>
            </a:r>
            <a:endParaRPr lang="en-US" dirty="0"/>
          </a:p>
        </p:txBody>
      </p:sp>
      <p:pic>
        <p:nvPicPr>
          <p:cNvPr id="8" name="Content Placeholder 7" descr="Table&#10;&#10;Description automatically generated">
            <a:extLst>
              <a:ext uri="{FF2B5EF4-FFF2-40B4-BE49-F238E27FC236}">
                <a16:creationId xmlns:a16="http://schemas.microsoft.com/office/drawing/2014/main" id="{A0F7355F-E0D8-47BF-A9AF-692A37F1C3D7}"/>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3877" y="1975211"/>
            <a:ext cx="11004245" cy="3811814"/>
          </a:xfrm>
        </p:spPr>
      </p:pic>
      <p:sp>
        <p:nvSpPr>
          <p:cNvPr id="9" name="Content Placeholder 2">
            <a:extLst>
              <a:ext uri="{FF2B5EF4-FFF2-40B4-BE49-F238E27FC236}">
                <a16:creationId xmlns:a16="http://schemas.microsoft.com/office/drawing/2014/main" id="{37C7FFFD-5B6D-4ACC-8028-13D58CDBA399}"/>
              </a:ext>
            </a:extLst>
          </p:cNvPr>
          <p:cNvSpPr txBox="1">
            <a:spLocks/>
          </p:cNvSpPr>
          <p:nvPr/>
        </p:nvSpPr>
        <p:spPr>
          <a:xfrm>
            <a:off x="6010656" y="4424897"/>
            <a:ext cx="6038636" cy="23409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4248300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A6B8A-FF1F-476D-A099-ACD7E062E1CD}"/>
              </a:ext>
            </a:extLst>
          </p:cNvPr>
          <p:cNvSpPr>
            <a:spLocks noGrp="1"/>
          </p:cNvSpPr>
          <p:nvPr>
            <p:ph type="title"/>
          </p:nvPr>
        </p:nvSpPr>
        <p:spPr/>
        <p:txBody>
          <a:bodyPr/>
          <a:lstStyle/>
          <a:p>
            <a:r>
              <a:rPr lang="en-US" dirty="0"/>
              <a:t>PSU – Buyer Beware</a:t>
            </a:r>
          </a:p>
        </p:txBody>
      </p:sp>
      <p:pic>
        <p:nvPicPr>
          <p:cNvPr id="8" name="Content Placeholder 7" descr="A picture containing text&#10;&#10;Description automatically generated">
            <a:extLst>
              <a:ext uri="{FF2B5EF4-FFF2-40B4-BE49-F238E27FC236}">
                <a16:creationId xmlns:a16="http://schemas.microsoft.com/office/drawing/2014/main" id="{4EF01330-84C0-46E2-9646-B97FCCCD9F59}"/>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71562" y="2492275"/>
            <a:ext cx="5024438" cy="3768328"/>
          </a:xfrm>
        </p:spPr>
      </p:pic>
      <p:pic>
        <p:nvPicPr>
          <p:cNvPr id="6" name="Content Placeholder 5">
            <a:extLst>
              <a:ext uri="{FF2B5EF4-FFF2-40B4-BE49-F238E27FC236}">
                <a16:creationId xmlns:a16="http://schemas.microsoft.com/office/drawing/2014/main" id="{7CAB2BB5-4236-425E-B00E-FD3FEEAA4BC3}"/>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19838" y="3429000"/>
            <a:ext cx="5033962" cy="2831603"/>
          </a:xfrm>
        </p:spPr>
      </p:pic>
      <p:sp>
        <p:nvSpPr>
          <p:cNvPr id="9" name="Content Placeholder 2">
            <a:extLst>
              <a:ext uri="{FF2B5EF4-FFF2-40B4-BE49-F238E27FC236}">
                <a16:creationId xmlns:a16="http://schemas.microsoft.com/office/drawing/2014/main" id="{9B0176E5-2BB7-4C64-9F5C-AC493C19E6BF}"/>
              </a:ext>
            </a:extLst>
          </p:cNvPr>
          <p:cNvSpPr txBox="1">
            <a:spLocks/>
          </p:cNvSpPr>
          <p:nvPr/>
        </p:nvSpPr>
        <p:spPr>
          <a:xfrm>
            <a:off x="6319838" y="1365504"/>
            <a:ext cx="5033962" cy="1901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476061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D4A9-0858-4DAF-A2D3-7AA2CF4E588A}"/>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CPUs</a:t>
            </a:r>
          </a:p>
        </p:txBody>
      </p:sp>
      <p:pic>
        <p:nvPicPr>
          <p:cNvPr id="4" name="Picture 3" descr="Graphical user interface&#10;&#10;Description automatically generated">
            <a:extLst>
              <a:ext uri="{FF2B5EF4-FFF2-40B4-BE49-F238E27FC236}">
                <a16:creationId xmlns:a16="http://schemas.microsoft.com/office/drawing/2014/main" id="{2D68070D-8BD0-4B36-973E-1CFC77B2DC7F}"/>
              </a:ext>
            </a:extLst>
          </p:cNvPr>
          <p:cNvPicPr>
            <a:picLocks noChangeAspect="1"/>
          </p:cNvPicPr>
          <p:nvPr/>
        </p:nvPicPr>
        <p:blipFill rotWithShape="1">
          <a:blip r:embed="rId4">
            <a:extLst>
              <a:ext uri="{28A0092B-C50C-407E-A947-70E740481C1C}">
                <a14:useLocalDpi xmlns:a14="http://schemas.microsoft.com/office/drawing/2010/main" val="0"/>
              </a:ext>
            </a:extLst>
          </a:blip>
          <a:srcRect t="22770" b="27018"/>
          <a:stretch/>
        </p:blipFill>
        <p:spPr>
          <a:xfrm>
            <a:off x="20" y="10"/>
            <a:ext cx="12191980" cy="3443533"/>
          </a:xfrm>
          <a:prstGeom prst="rect">
            <a:avLst/>
          </a:prstGeom>
        </p:spPr>
      </p:pic>
      <p:sp>
        <p:nvSpPr>
          <p:cNvPr id="5" name="Subtitle 4">
            <a:extLst>
              <a:ext uri="{FF2B5EF4-FFF2-40B4-BE49-F238E27FC236}">
                <a16:creationId xmlns:a16="http://schemas.microsoft.com/office/drawing/2014/main" id="{2A39BF87-E1FC-454B-BD7C-0BD10A0CF4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08779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15332A8-2985-4E00-AFA8-59E778AA70AB}"/>
              </a:ext>
            </a:extLst>
          </p:cNvPr>
          <p:cNvPicPr>
            <a:picLocks noChangeAspect="1"/>
          </p:cNvPicPr>
          <p:nvPr/>
        </p:nvPicPr>
        <p:blipFill rotWithShape="1">
          <a:blip r:embed="rId4"/>
          <a:srcRect l="17101" r="26701"/>
          <a:stretch/>
        </p:blipFill>
        <p:spPr>
          <a:xfrm>
            <a:off x="5340263" y="10"/>
            <a:ext cx="6851737" cy="6857990"/>
          </a:xfrm>
          <a:prstGeom prst="rect">
            <a:avLst/>
          </a:prstGeom>
        </p:spPr>
      </p:pic>
      <p:sp>
        <p:nvSpPr>
          <p:cNvPr id="2" name="Title 1">
            <a:extLst>
              <a:ext uri="{FF2B5EF4-FFF2-40B4-BE49-F238E27FC236}">
                <a16:creationId xmlns:a16="http://schemas.microsoft.com/office/drawing/2014/main" id="{2FF5ABFA-518F-4C39-A518-8726827A08ED}"/>
              </a:ext>
            </a:extLst>
          </p:cNvPr>
          <p:cNvSpPr>
            <a:spLocks noGrp="1"/>
          </p:cNvSpPr>
          <p:nvPr>
            <p:ph type="title" idx="4294967295"/>
          </p:nvPr>
        </p:nvSpPr>
        <p:spPr>
          <a:xfrm>
            <a:off x="0" y="365125"/>
            <a:ext cx="6851737" cy="1325563"/>
          </a:xfrm>
        </p:spPr>
        <p:txBody>
          <a:bodyPr>
            <a:normAutofit/>
          </a:bodyPr>
          <a:lstStyle/>
          <a:p>
            <a:r>
              <a:rPr lang="en-US" sz="4200" dirty="0"/>
              <a:t>Central Processing Unit (CPU)</a:t>
            </a:r>
          </a:p>
        </p:txBody>
      </p:sp>
    </p:spTree>
    <p:extLst>
      <p:ext uri="{BB962C8B-B14F-4D97-AF65-F5344CB8AC3E}">
        <p14:creationId xmlns:p14="http://schemas.microsoft.com/office/powerpoint/2010/main" val="3568774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D4A9-0858-4DAF-A2D3-7AA2CF4E588A}"/>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System Cases</a:t>
            </a:r>
          </a:p>
        </p:txBody>
      </p:sp>
      <p:pic>
        <p:nvPicPr>
          <p:cNvPr id="4" name="Picture 3" descr="A picture containing indoor, light&#10;&#10;Description automatically generated">
            <a:extLst>
              <a:ext uri="{FF2B5EF4-FFF2-40B4-BE49-F238E27FC236}">
                <a16:creationId xmlns:a16="http://schemas.microsoft.com/office/drawing/2014/main" id="{F84C946C-1D88-48E8-ADC4-7FC34F175F9F}"/>
              </a:ext>
            </a:extLst>
          </p:cNvPr>
          <p:cNvPicPr>
            <a:picLocks noChangeAspect="1"/>
          </p:cNvPicPr>
          <p:nvPr/>
        </p:nvPicPr>
        <p:blipFill rotWithShape="1">
          <a:blip r:embed="rId2">
            <a:extLst>
              <a:ext uri="{28A0092B-C50C-407E-A947-70E740481C1C}">
                <a14:useLocalDpi xmlns:a14="http://schemas.microsoft.com/office/drawing/2010/main" val="0"/>
              </a:ext>
            </a:extLst>
          </a:blip>
          <a:srcRect t="29330" b="33011"/>
          <a:stretch/>
        </p:blipFill>
        <p:spPr>
          <a:xfrm>
            <a:off x="20" y="10"/>
            <a:ext cx="12191980" cy="3443533"/>
          </a:xfrm>
          <a:prstGeom prst="rect">
            <a:avLst/>
          </a:prstGeom>
        </p:spPr>
      </p:pic>
      <p:sp>
        <p:nvSpPr>
          <p:cNvPr id="5" name="Subtitle 4">
            <a:extLst>
              <a:ext uri="{FF2B5EF4-FFF2-40B4-BE49-F238E27FC236}">
                <a16:creationId xmlns:a16="http://schemas.microsoft.com/office/drawing/2014/main" id="{2A39BF87-E1FC-454B-BD7C-0BD10A0CF4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2477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73B9A-F322-4F00-B70C-AAE522BB4E98}"/>
              </a:ext>
            </a:extLst>
          </p:cNvPr>
          <p:cNvSpPr>
            <a:spLocks noGrp="1"/>
          </p:cNvSpPr>
          <p:nvPr>
            <p:ph type="title"/>
          </p:nvPr>
        </p:nvSpPr>
        <p:spPr/>
        <p:txBody>
          <a:bodyPr/>
          <a:lstStyle/>
          <a:p>
            <a:r>
              <a:rPr lang="en-US" dirty="0"/>
              <a:t>CPUs Through the Years</a:t>
            </a:r>
          </a:p>
        </p:txBody>
      </p:sp>
      <p:sp>
        <p:nvSpPr>
          <p:cNvPr id="7" name="Title 1">
            <a:extLst>
              <a:ext uri="{FF2B5EF4-FFF2-40B4-BE49-F238E27FC236}">
                <a16:creationId xmlns:a16="http://schemas.microsoft.com/office/drawing/2014/main" id="{BCA99034-E09F-49FE-9EFF-2F3A882C87EC}"/>
              </a:ext>
            </a:extLst>
          </p:cNvPr>
          <p:cNvSpPr txBox="1">
            <a:spLocks/>
          </p:cNvSpPr>
          <p:nvPr/>
        </p:nvSpPr>
        <p:spPr>
          <a:xfrm>
            <a:off x="8383097" y="729748"/>
            <a:ext cx="3200400" cy="30543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(Ryzen CPU bottom with pins)</a:t>
            </a:r>
          </a:p>
        </p:txBody>
      </p:sp>
      <p:pic>
        <p:nvPicPr>
          <p:cNvPr id="9" name="Picture 8" descr="A picture containing text, electronics&#10;&#10;Description automatically generated">
            <a:extLst>
              <a:ext uri="{FF2B5EF4-FFF2-40B4-BE49-F238E27FC236}">
                <a16:creationId xmlns:a16="http://schemas.microsoft.com/office/drawing/2014/main" id="{EC87D0CD-80E0-4B55-B9FC-4638D981AB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864" y="4232402"/>
            <a:ext cx="3095185" cy="2206752"/>
          </a:xfrm>
          <a:prstGeom prst="rect">
            <a:avLst/>
          </a:prstGeom>
        </p:spPr>
      </p:pic>
      <p:sp>
        <p:nvSpPr>
          <p:cNvPr id="10" name="Title 1">
            <a:extLst>
              <a:ext uri="{FF2B5EF4-FFF2-40B4-BE49-F238E27FC236}">
                <a16:creationId xmlns:a16="http://schemas.microsoft.com/office/drawing/2014/main" id="{76ED6D2F-8188-4848-BE3C-3A54F77BD290}"/>
              </a:ext>
            </a:extLst>
          </p:cNvPr>
          <p:cNvSpPr txBox="1">
            <a:spLocks/>
          </p:cNvSpPr>
          <p:nvPr/>
        </p:nvSpPr>
        <p:spPr>
          <a:xfrm>
            <a:off x="430864" y="6492875"/>
            <a:ext cx="3095185" cy="365125"/>
          </a:xfrm>
          <a:prstGeom prst="rect">
            <a:avLst/>
          </a:prstGeom>
        </p:spPr>
        <p:txBody>
          <a:bodyPr vert="horz" lIns="91440" tIns="45720" rIns="91440" bIns="45720" rtlCol="0" anchor="ctr">
            <a:normAutofit fontScale="250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Pentium III 600Mhz (weird form factor)</a:t>
            </a:r>
          </a:p>
        </p:txBody>
      </p:sp>
      <p:sp>
        <p:nvSpPr>
          <p:cNvPr id="13" name="Title 1">
            <a:extLst>
              <a:ext uri="{FF2B5EF4-FFF2-40B4-BE49-F238E27FC236}">
                <a16:creationId xmlns:a16="http://schemas.microsoft.com/office/drawing/2014/main" id="{A0C729CF-3C43-4F5B-AA1F-2A719FF190AC}"/>
              </a:ext>
            </a:extLst>
          </p:cNvPr>
          <p:cNvSpPr txBox="1">
            <a:spLocks/>
          </p:cNvSpPr>
          <p:nvPr/>
        </p:nvSpPr>
        <p:spPr>
          <a:xfrm>
            <a:off x="8692190" y="5990747"/>
            <a:ext cx="3200400" cy="30543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(Intel CPU bottom with pads)</a:t>
            </a:r>
          </a:p>
        </p:txBody>
      </p:sp>
      <p:pic>
        <p:nvPicPr>
          <p:cNvPr id="15" name="Picture 14" descr="A picture containing text, electronics&#10;&#10;Description automatically generated">
            <a:extLst>
              <a:ext uri="{FF2B5EF4-FFF2-40B4-BE49-F238E27FC236}">
                <a16:creationId xmlns:a16="http://schemas.microsoft.com/office/drawing/2014/main" id="{D8774884-A41E-437F-994F-E2D393416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724" y="1487581"/>
            <a:ext cx="2042490" cy="2202277"/>
          </a:xfrm>
          <a:prstGeom prst="rect">
            <a:avLst/>
          </a:prstGeom>
        </p:spPr>
      </p:pic>
      <p:sp>
        <p:nvSpPr>
          <p:cNvPr id="16" name="Title 1">
            <a:extLst>
              <a:ext uri="{FF2B5EF4-FFF2-40B4-BE49-F238E27FC236}">
                <a16:creationId xmlns:a16="http://schemas.microsoft.com/office/drawing/2014/main" id="{07199FB1-1943-4F15-B5DC-C2B85ACD9488}"/>
              </a:ext>
            </a:extLst>
          </p:cNvPr>
          <p:cNvSpPr txBox="1">
            <a:spLocks/>
          </p:cNvSpPr>
          <p:nvPr/>
        </p:nvSpPr>
        <p:spPr>
          <a:xfrm>
            <a:off x="369791" y="3717544"/>
            <a:ext cx="2441448" cy="30543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Intel 80286 (No socket)</a:t>
            </a:r>
          </a:p>
        </p:txBody>
      </p:sp>
      <p:pic>
        <p:nvPicPr>
          <p:cNvPr id="18" name="Picture 17" descr="A close - up of a computer chip&#10;&#10;Description automatically generated with low confidence">
            <a:extLst>
              <a:ext uri="{FF2B5EF4-FFF2-40B4-BE49-F238E27FC236}">
                <a16:creationId xmlns:a16="http://schemas.microsoft.com/office/drawing/2014/main" id="{700D738F-143C-4630-855B-369B13EA7A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0689" y="1488154"/>
            <a:ext cx="2751903" cy="2229390"/>
          </a:xfrm>
          <a:prstGeom prst="rect">
            <a:avLst/>
          </a:prstGeom>
        </p:spPr>
      </p:pic>
      <p:sp>
        <p:nvSpPr>
          <p:cNvPr id="19" name="Title 1">
            <a:extLst>
              <a:ext uri="{FF2B5EF4-FFF2-40B4-BE49-F238E27FC236}">
                <a16:creationId xmlns:a16="http://schemas.microsoft.com/office/drawing/2014/main" id="{02E9F9E2-33D3-4853-B14E-161E1FACC4C8}"/>
              </a:ext>
            </a:extLst>
          </p:cNvPr>
          <p:cNvSpPr txBox="1">
            <a:spLocks/>
          </p:cNvSpPr>
          <p:nvPr/>
        </p:nvSpPr>
        <p:spPr>
          <a:xfrm>
            <a:off x="2880689" y="3774249"/>
            <a:ext cx="2441448" cy="305435"/>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Intel 386 (bottom)</a:t>
            </a:r>
          </a:p>
        </p:txBody>
      </p:sp>
      <p:pic>
        <p:nvPicPr>
          <p:cNvPr id="21" name="Picture 20">
            <a:extLst>
              <a:ext uri="{FF2B5EF4-FFF2-40B4-BE49-F238E27FC236}">
                <a16:creationId xmlns:a16="http://schemas.microsoft.com/office/drawing/2014/main" id="{AD659807-395E-4A76-8B43-9D87DB710BED}"/>
              </a:ext>
            </a:extLst>
          </p:cNvPr>
          <p:cNvPicPr>
            <a:picLocks noChangeAspect="1"/>
          </p:cNvPicPr>
          <p:nvPr/>
        </p:nvPicPr>
        <p:blipFill rotWithShape="1">
          <a:blip r:embed="rId5"/>
          <a:srcRect l="8183" t="18287" r="3128" b="17389"/>
          <a:stretch/>
        </p:blipFill>
        <p:spPr>
          <a:xfrm>
            <a:off x="3792044" y="4193306"/>
            <a:ext cx="4793467" cy="1955556"/>
          </a:xfrm>
          <a:prstGeom prst="rect">
            <a:avLst/>
          </a:prstGeom>
        </p:spPr>
      </p:pic>
      <p:sp>
        <p:nvSpPr>
          <p:cNvPr id="22" name="Title 1">
            <a:extLst>
              <a:ext uri="{FF2B5EF4-FFF2-40B4-BE49-F238E27FC236}">
                <a16:creationId xmlns:a16="http://schemas.microsoft.com/office/drawing/2014/main" id="{7D0DDE59-5C90-403E-A5EE-7F116A0DD761}"/>
              </a:ext>
            </a:extLst>
          </p:cNvPr>
          <p:cNvSpPr txBox="1">
            <a:spLocks/>
          </p:cNvSpPr>
          <p:nvPr/>
        </p:nvSpPr>
        <p:spPr>
          <a:xfrm>
            <a:off x="5056336" y="6109766"/>
            <a:ext cx="2978191" cy="442799"/>
          </a:xfrm>
          <a:prstGeom prst="rect">
            <a:avLst/>
          </a:prstGeom>
        </p:spPr>
        <p:txBody>
          <a:bodyPr vert="horz" lIns="91440" tIns="45720" rIns="91440" bIns="45720" rtlCol="0" anchor="ctr">
            <a:normAutofit fontScale="32500" lnSpcReduction="2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Modern AMD &amp; Intel CPUs</a:t>
            </a:r>
          </a:p>
        </p:txBody>
      </p:sp>
      <p:pic>
        <p:nvPicPr>
          <p:cNvPr id="24" name="Picture 23" descr="A picture containing electronics, circuit&#10;&#10;Description automatically generated">
            <a:extLst>
              <a:ext uri="{FF2B5EF4-FFF2-40B4-BE49-F238E27FC236}">
                <a16:creationId xmlns:a16="http://schemas.microsoft.com/office/drawing/2014/main" id="{E8A8D33F-5E8A-4EAD-9E17-BC34CF0CD2F6}"/>
              </a:ext>
            </a:extLst>
          </p:cNvPr>
          <p:cNvPicPr>
            <a:picLocks noChangeAspect="1"/>
          </p:cNvPicPr>
          <p:nvPr/>
        </p:nvPicPr>
        <p:blipFill rotWithShape="1">
          <a:blip r:embed="rId6">
            <a:extLst>
              <a:ext uri="{28A0092B-C50C-407E-A947-70E740481C1C}">
                <a14:useLocalDpi xmlns:a14="http://schemas.microsoft.com/office/drawing/2010/main" val="0"/>
              </a:ext>
            </a:extLst>
          </a:blip>
          <a:srcRect l="14600" t="4454" r="15579" b="2222"/>
          <a:stretch/>
        </p:blipFill>
        <p:spPr>
          <a:xfrm>
            <a:off x="8704908" y="3429000"/>
            <a:ext cx="3258065" cy="2449586"/>
          </a:xfrm>
          <a:prstGeom prst="rect">
            <a:avLst/>
          </a:prstGeom>
        </p:spPr>
      </p:pic>
      <p:pic>
        <p:nvPicPr>
          <p:cNvPr id="8" name="Content Placeholder 7" descr="A picture containing text, case&#10;&#10;Description automatically generated">
            <a:extLst>
              <a:ext uri="{FF2B5EF4-FFF2-40B4-BE49-F238E27FC236}">
                <a16:creationId xmlns:a16="http://schemas.microsoft.com/office/drawing/2014/main" id="{4CF51902-8ACC-40D0-BF43-03363ECE16D8}"/>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8704908" y="1147344"/>
            <a:ext cx="2880689" cy="2158171"/>
          </a:xfrm>
        </p:spPr>
      </p:pic>
    </p:spTree>
    <p:extLst>
      <p:ext uri="{BB962C8B-B14F-4D97-AF65-F5344CB8AC3E}">
        <p14:creationId xmlns:p14="http://schemas.microsoft.com/office/powerpoint/2010/main" val="9674046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a:spLocks noGrp="1" noChangeArrowheads="1"/>
          </p:cNvSpPr>
          <p:nvPr>
            <p:ph type="title"/>
          </p:nvPr>
        </p:nvSpPr>
        <p:spPr/>
        <p:txBody>
          <a:bodyPr>
            <a:normAutofit/>
          </a:bodyPr>
          <a:lstStyle/>
          <a:p>
            <a:pPr>
              <a:defRPr/>
            </a:pPr>
            <a:r>
              <a:rPr lang="en-US" dirty="0"/>
              <a:t>Machine Cycle</a:t>
            </a:r>
            <a:endParaRPr lang="en-US" dirty="0">
              <a:solidFill>
                <a:schemeClr val="tx1"/>
              </a:solidFill>
            </a:endParaRPr>
          </a:p>
        </p:txBody>
      </p:sp>
      <p:pic>
        <p:nvPicPr>
          <p:cNvPr id="9" name="Content Placeholder 8" descr="Graphical user interface, diagram, application&#10;&#10;Description automatically generated">
            <a:extLst>
              <a:ext uri="{FF2B5EF4-FFF2-40B4-BE49-F238E27FC236}">
                <a16:creationId xmlns:a16="http://schemas.microsoft.com/office/drawing/2014/main" id="{8D8A25E9-CA1E-45C5-9770-A986B66C39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43506" y="1690688"/>
            <a:ext cx="8904987" cy="4920107"/>
          </a:xfrm>
          <a:prstGeom prst="rect">
            <a:avLst/>
          </a:prstGeom>
        </p:spPr>
      </p:pic>
    </p:spTree>
    <p:extLst>
      <p:ext uri="{BB962C8B-B14F-4D97-AF65-F5344CB8AC3E}">
        <p14:creationId xmlns:p14="http://schemas.microsoft.com/office/powerpoint/2010/main" val="180434500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Content Placeholder 5" descr="A picture containing text, electronics&#10;&#10;Description automatically generated">
            <a:extLst>
              <a:ext uri="{FF2B5EF4-FFF2-40B4-BE49-F238E27FC236}">
                <a16:creationId xmlns:a16="http://schemas.microsoft.com/office/drawing/2014/main" id="{956A4D75-E9B6-4A7E-B073-9F2C03140A30}"/>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4594" r="25406"/>
          <a:stretch/>
        </p:blipFill>
        <p:spPr>
          <a:xfrm>
            <a:off x="6096000" y="10"/>
            <a:ext cx="6096000" cy="6857990"/>
          </a:xfrm>
          <a:prstGeom prst="rect">
            <a:avLst/>
          </a:prstGeom>
        </p:spPr>
      </p:pic>
      <p:sp useBgFill="1">
        <p:nvSpPr>
          <p:cNvPr id="11" name="Rectangle 10">
            <a:extLst>
              <a:ext uri="{FF2B5EF4-FFF2-40B4-BE49-F238E27FC236}">
                <a16:creationId xmlns:a16="http://schemas.microsoft.com/office/drawing/2014/main" id="{229B61F6-561C-44B1-809D-51A2F295F3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19349-B660-4B9D-AD7F-B4C9095924E2}"/>
              </a:ext>
            </a:extLst>
          </p:cNvPr>
          <p:cNvSpPr>
            <a:spLocks noGrp="1"/>
          </p:cNvSpPr>
          <p:nvPr>
            <p:ph type="title"/>
          </p:nvPr>
        </p:nvSpPr>
        <p:spPr>
          <a:xfrm>
            <a:off x="838201" y="365125"/>
            <a:ext cx="4854676" cy="1325563"/>
          </a:xfrm>
        </p:spPr>
        <p:txBody>
          <a:bodyPr vert="horz" lIns="91440" tIns="45720" rIns="91440" bIns="45720" rtlCol="0" anchor="ctr">
            <a:normAutofit/>
          </a:bodyPr>
          <a:lstStyle/>
          <a:p>
            <a:r>
              <a:rPr lang="en-US" sz="4200"/>
              <a:t>CPUs – What to look For</a:t>
            </a:r>
          </a:p>
        </p:txBody>
      </p:sp>
      <p:sp>
        <p:nvSpPr>
          <p:cNvPr id="3" name="Content Placeholder 2">
            <a:extLst>
              <a:ext uri="{FF2B5EF4-FFF2-40B4-BE49-F238E27FC236}">
                <a16:creationId xmlns:a16="http://schemas.microsoft.com/office/drawing/2014/main" id="{486FEFA8-E611-4599-8F4E-D4BDB7397762}"/>
              </a:ext>
            </a:extLst>
          </p:cNvPr>
          <p:cNvSpPr>
            <a:spLocks noGrp="1"/>
          </p:cNvSpPr>
          <p:nvPr>
            <p:ph sz="half" idx="1"/>
          </p:nvPr>
        </p:nvSpPr>
        <p:spPr>
          <a:xfrm>
            <a:off x="1120000" y="1825625"/>
            <a:ext cx="4572877" cy="4351338"/>
          </a:xfrm>
        </p:spPr>
        <p:txBody>
          <a:bodyPr vert="horz" lIns="91440" tIns="45720" rIns="91440" bIns="45720" rtlCol="0">
            <a:normAutofit/>
          </a:bodyPr>
          <a:lstStyle/>
          <a:p>
            <a:r>
              <a:rPr lang="en-US"/>
              <a:t>Socket type – must match motherboard</a:t>
            </a:r>
          </a:p>
          <a:p>
            <a:r>
              <a:rPr lang="en-US"/>
              <a:t>Speed – measured in GHz</a:t>
            </a:r>
          </a:p>
          <a:p>
            <a:r>
              <a:rPr lang="en-US"/>
              <a:t>Number of Cores – number of logical CPUs inside the physical chip</a:t>
            </a:r>
            <a:endParaRPr lang="en-US" dirty="0"/>
          </a:p>
        </p:txBody>
      </p:sp>
    </p:spTree>
    <p:extLst>
      <p:ext uri="{BB962C8B-B14F-4D97-AF65-F5344CB8AC3E}">
        <p14:creationId xmlns:p14="http://schemas.microsoft.com/office/powerpoint/2010/main" val="2396659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1F52-D469-4907-A582-46D4B0C548A3}"/>
              </a:ext>
            </a:extLst>
          </p:cNvPr>
          <p:cNvSpPr>
            <a:spLocks noGrp="1"/>
          </p:cNvSpPr>
          <p:nvPr>
            <p:ph type="title"/>
          </p:nvPr>
        </p:nvSpPr>
        <p:spPr>
          <a:xfrm>
            <a:off x="6600172" y="164708"/>
            <a:ext cx="4969528" cy="1325563"/>
          </a:xfrm>
        </p:spPr>
        <p:txBody>
          <a:bodyPr vert="horz" lIns="91440" tIns="45720" rIns="91440" bIns="45720" rtlCol="0" anchor="ctr">
            <a:normAutofit/>
          </a:bodyPr>
          <a:lstStyle/>
          <a:p>
            <a:r>
              <a:rPr lang="en-US" sz="4600" dirty="0"/>
              <a:t>CPUs - Socket Type</a:t>
            </a:r>
          </a:p>
        </p:txBody>
      </p:sp>
      <p:pic>
        <p:nvPicPr>
          <p:cNvPr id="5" name="Content Placeholder 4" descr="A screenshot of a cell phone&#10;&#10;Description automatically generated">
            <a:extLst>
              <a:ext uri="{FF2B5EF4-FFF2-40B4-BE49-F238E27FC236}">
                <a16:creationId xmlns:a16="http://schemas.microsoft.com/office/drawing/2014/main" id="{43AA704A-0A10-4F76-B827-6FAFC5509B13}"/>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56622"/>
          <a:stretch/>
        </p:blipFill>
        <p:spPr>
          <a:xfrm>
            <a:off x="6015056" y="3106455"/>
            <a:ext cx="6113364" cy="3751545"/>
          </a:xfrm>
          <a:prstGeom prst="rect">
            <a:avLst/>
          </a:prstGeom>
        </p:spPr>
      </p:pic>
      <p:pic>
        <p:nvPicPr>
          <p:cNvPr id="6" name="Content Placeholder 4" descr="A screenshot of a cell phone&#10;&#10;Description automatically generated">
            <a:extLst>
              <a:ext uri="{FF2B5EF4-FFF2-40B4-BE49-F238E27FC236}">
                <a16:creationId xmlns:a16="http://schemas.microsoft.com/office/drawing/2014/main" id="{E059B5DF-D9EB-9CD7-FA46-09DB7D1C3307}"/>
              </a:ext>
            </a:extLst>
          </p:cNvPr>
          <p:cNvPicPr>
            <a:picLocks noChangeAspect="1"/>
          </p:cNvPicPr>
          <p:nvPr/>
        </p:nvPicPr>
        <p:blipFill rotWithShape="1">
          <a:blip r:embed="rId4">
            <a:extLst>
              <a:ext uri="{28A0092B-C50C-407E-A947-70E740481C1C}">
                <a14:useLocalDpi xmlns:a14="http://schemas.microsoft.com/office/drawing/2010/main" val="0"/>
              </a:ext>
            </a:extLst>
          </a:blip>
          <a:srcRect b="43378"/>
          <a:stretch/>
        </p:blipFill>
        <p:spPr>
          <a:xfrm>
            <a:off x="63581" y="1929010"/>
            <a:ext cx="5961440" cy="4775200"/>
          </a:xfrm>
          <a:prstGeom prst="rect">
            <a:avLst/>
          </a:prstGeom>
        </p:spPr>
      </p:pic>
    </p:spTree>
    <p:extLst>
      <p:ext uri="{BB962C8B-B14F-4D97-AF65-F5344CB8AC3E}">
        <p14:creationId xmlns:p14="http://schemas.microsoft.com/office/powerpoint/2010/main" val="2707652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A079BE1-ED93-4445-AD4A-0D6710970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1998"/>
          </a:xfrm>
          <a:prstGeom prst="rect">
            <a:avLst/>
          </a:prstGeom>
          <a:solidFill>
            <a:schemeClr val="bg1">
              <a:alpha val="1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3F6C79BF-A4E0-4CC8-952B-C736485CA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7"/>
            <a:ext cx="12192000" cy="2285999"/>
          </a:xfrm>
          <a:prstGeom prst="rect">
            <a:avLst/>
          </a:prstGeom>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1E545-CFBC-44A9-A5BF-8E65F2824308}"/>
              </a:ext>
            </a:extLst>
          </p:cNvPr>
          <p:cNvSpPr>
            <a:spLocks noGrp="1"/>
          </p:cNvSpPr>
          <p:nvPr>
            <p:ph type="title"/>
          </p:nvPr>
        </p:nvSpPr>
        <p:spPr>
          <a:xfrm>
            <a:off x="643467" y="4824690"/>
            <a:ext cx="3724138" cy="1395140"/>
          </a:xfrm>
        </p:spPr>
        <p:txBody>
          <a:bodyPr vert="horz" lIns="91440" tIns="45720" rIns="91440" bIns="45720" rtlCol="0" anchor="ctr">
            <a:normAutofit/>
          </a:bodyPr>
          <a:lstStyle/>
          <a:p>
            <a:pPr algn="r"/>
            <a:r>
              <a:rPr lang="en-US" sz="3200" dirty="0">
                <a:solidFill>
                  <a:schemeClr val="tx1"/>
                </a:solidFill>
              </a:rPr>
              <a:t>CPUs - Speed</a:t>
            </a:r>
          </a:p>
        </p:txBody>
      </p:sp>
      <p:pic>
        <p:nvPicPr>
          <p:cNvPr id="6" name="Content Placeholder 5" descr="Diagram&#10;&#10;Description automatically generated with medium confidence">
            <a:extLst>
              <a:ext uri="{FF2B5EF4-FFF2-40B4-BE49-F238E27FC236}">
                <a16:creationId xmlns:a16="http://schemas.microsoft.com/office/drawing/2014/main" id="{D640491A-E28F-4031-9602-A62E73D7E1D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166669" y="643467"/>
            <a:ext cx="9858661" cy="3598411"/>
          </a:xfrm>
          <a:prstGeom prst="rect">
            <a:avLst/>
          </a:prstGeom>
        </p:spPr>
      </p:pic>
      <p:sp>
        <p:nvSpPr>
          <p:cNvPr id="3" name="Content Placeholder 2">
            <a:extLst>
              <a:ext uri="{FF2B5EF4-FFF2-40B4-BE49-F238E27FC236}">
                <a16:creationId xmlns:a16="http://schemas.microsoft.com/office/drawing/2014/main" id="{383EBED5-473D-4AA5-BF9E-57E5A25F1E4D}"/>
              </a:ext>
            </a:extLst>
          </p:cNvPr>
          <p:cNvSpPr>
            <a:spLocks noGrp="1"/>
          </p:cNvSpPr>
          <p:nvPr>
            <p:ph sz="half" idx="1"/>
          </p:nvPr>
        </p:nvSpPr>
        <p:spPr>
          <a:xfrm>
            <a:off x="4654295" y="4824688"/>
            <a:ext cx="7245097" cy="1771183"/>
          </a:xfrm>
        </p:spPr>
        <p:txBody>
          <a:bodyPr vert="horz" lIns="91440" tIns="45720" rIns="91440" bIns="45720" rtlCol="0" anchor="ctr">
            <a:normAutofit/>
          </a:bodyPr>
          <a:lstStyle/>
          <a:p>
            <a:endParaRPr lang="en-US" sz="2000" dirty="0">
              <a:gradFill>
                <a:gsLst>
                  <a:gs pos="34000">
                    <a:schemeClr val="tx1">
                      <a:lumMod val="93000"/>
                    </a:schemeClr>
                  </a:gs>
                  <a:gs pos="0">
                    <a:schemeClr val="bg1">
                      <a:lumMod val="25000"/>
                      <a:lumOff val="75000"/>
                    </a:schemeClr>
                  </a:gs>
                  <a:gs pos="100000">
                    <a:schemeClr val="tx1"/>
                  </a:gs>
                </a:gsLst>
                <a:lin ang="4800000" scaled="0"/>
              </a:gradFill>
            </a:endParaRPr>
          </a:p>
        </p:txBody>
      </p:sp>
    </p:spTree>
    <p:extLst>
      <p:ext uri="{BB962C8B-B14F-4D97-AF65-F5344CB8AC3E}">
        <p14:creationId xmlns:p14="http://schemas.microsoft.com/office/powerpoint/2010/main" val="101155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074DB-0A5A-42F9-8D8F-C4A1D45455F7}"/>
              </a:ext>
            </a:extLst>
          </p:cNvPr>
          <p:cNvSpPr>
            <a:spLocks noGrp="1"/>
          </p:cNvSpPr>
          <p:nvPr>
            <p:ph type="title"/>
          </p:nvPr>
        </p:nvSpPr>
        <p:spPr/>
        <p:txBody>
          <a:bodyPr>
            <a:normAutofit fontScale="90000"/>
          </a:bodyPr>
          <a:lstStyle/>
          <a:p>
            <a:r>
              <a:rPr lang="en-US" dirty="0"/>
              <a:t>CPUs – </a:t>
            </a:r>
            <a:br>
              <a:rPr lang="en-US" dirty="0"/>
            </a:br>
            <a:r>
              <a:rPr lang="en-US" dirty="0"/>
              <a:t>Number of Cores</a:t>
            </a:r>
          </a:p>
        </p:txBody>
      </p:sp>
      <p:pic>
        <p:nvPicPr>
          <p:cNvPr id="6" name="Content Placeholder 5" descr="A picture containing calendar&#10;&#10;Description automatically generated">
            <a:extLst>
              <a:ext uri="{FF2B5EF4-FFF2-40B4-BE49-F238E27FC236}">
                <a16:creationId xmlns:a16="http://schemas.microsoft.com/office/drawing/2014/main" id="{B20682B1-8948-404D-ABA1-6D30469932DB}"/>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3608" b="13181"/>
          <a:stretch/>
        </p:blipFill>
        <p:spPr>
          <a:xfrm>
            <a:off x="6096000" y="162727"/>
            <a:ext cx="5988499" cy="6576276"/>
          </a:xfrm>
        </p:spPr>
      </p:pic>
    </p:spTree>
    <p:extLst>
      <p:ext uri="{BB962C8B-B14F-4D97-AF65-F5344CB8AC3E}">
        <p14:creationId xmlns:p14="http://schemas.microsoft.com/office/powerpoint/2010/main" val="4224399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D4A9-0858-4DAF-A2D3-7AA2CF4E588A}"/>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RAM</a:t>
            </a:r>
          </a:p>
        </p:txBody>
      </p:sp>
      <p:pic>
        <p:nvPicPr>
          <p:cNvPr id="4" name="Picture 3" descr="A close-up of a circuit board&#10;&#10;Description automatically generated with medium confidence">
            <a:extLst>
              <a:ext uri="{FF2B5EF4-FFF2-40B4-BE49-F238E27FC236}">
                <a16:creationId xmlns:a16="http://schemas.microsoft.com/office/drawing/2014/main" id="{FF8479AF-35B3-44A7-97F0-7AFBD5812E46}"/>
              </a:ext>
            </a:extLst>
          </p:cNvPr>
          <p:cNvPicPr>
            <a:picLocks noChangeAspect="1"/>
          </p:cNvPicPr>
          <p:nvPr/>
        </p:nvPicPr>
        <p:blipFill rotWithShape="1">
          <a:blip r:embed="rId3">
            <a:extLst>
              <a:ext uri="{28A0092B-C50C-407E-A947-70E740481C1C}">
                <a14:useLocalDpi xmlns:a14="http://schemas.microsoft.com/office/drawing/2010/main" val="0"/>
              </a:ext>
            </a:extLst>
          </a:blip>
          <a:srcRect t="26975" b="30712"/>
          <a:stretch/>
        </p:blipFill>
        <p:spPr>
          <a:xfrm>
            <a:off x="20" y="10"/>
            <a:ext cx="12191980" cy="3443533"/>
          </a:xfrm>
          <a:prstGeom prst="rect">
            <a:avLst/>
          </a:prstGeom>
        </p:spPr>
      </p:pic>
      <p:sp>
        <p:nvSpPr>
          <p:cNvPr id="5" name="Subtitle 4">
            <a:extLst>
              <a:ext uri="{FF2B5EF4-FFF2-40B4-BE49-F238E27FC236}">
                <a16:creationId xmlns:a16="http://schemas.microsoft.com/office/drawing/2014/main" id="{2A39BF87-E1FC-454B-BD7C-0BD10A0CF4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07952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3B3A-2F5E-4930-B57B-2957A391BCEB}"/>
              </a:ext>
            </a:extLst>
          </p:cNvPr>
          <p:cNvSpPr>
            <a:spLocks noGrp="1"/>
          </p:cNvSpPr>
          <p:nvPr>
            <p:ph type="title"/>
          </p:nvPr>
        </p:nvSpPr>
        <p:spPr>
          <a:xfrm>
            <a:off x="621792" y="3598546"/>
            <a:ext cx="4463775" cy="2506972"/>
          </a:xfrm>
        </p:spPr>
        <p:txBody>
          <a:bodyPr vert="horz" wrap="square" lIns="91440" tIns="45720" rIns="91440" bIns="45720" rtlCol="0" anchor="t">
            <a:normAutofit/>
          </a:bodyPr>
          <a:lstStyle/>
          <a:p>
            <a:pPr algn="r"/>
            <a:r>
              <a:rPr lang="en-US" sz="72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RAM aka Memory</a:t>
            </a:r>
          </a:p>
        </p:txBody>
      </p:sp>
      <p:pic>
        <p:nvPicPr>
          <p:cNvPr id="8" name="Content Placeholder 7" descr="Diagram, engineering drawing&#10;&#10;Description automatically generated">
            <a:extLst>
              <a:ext uri="{FF2B5EF4-FFF2-40B4-BE49-F238E27FC236}">
                <a16:creationId xmlns:a16="http://schemas.microsoft.com/office/drawing/2014/main" id="{B18B8BBC-D787-4D8E-A1F3-DC2BE35F546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2998" r="15224"/>
          <a:stretch/>
        </p:blipFill>
        <p:spPr>
          <a:xfrm>
            <a:off x="6096000" y="583382"/>
            <a:ext cx="5058893" cy="5691236"/>
          </a:xfrm>
          <a:prstGeom prst="rect">
            <a:avLst/>
          </a:prstGeom>
        </p:spPr>
      </p:pic>
      <p:sp>
        <p:nvSpPr>
          <p:cNvPr id="5" name="TextBox 4">
            <a:extLst>
              <a:ext uri="{FF2B5EF4-FFF2-40B4-BE49-F238E27FC236}">
                <a16:creationId xmlns:a16="http://schemas.microsoft.com/office/drawing/2014/main" id="{24CA86F0-23BE-4A57-8B94-97B2485B6997}"/>
              </a:ext>
            </a:extLst>
          </p:cNvPr>
          <p:cNvSpPr txBox="1"/>
          <p:nvPr/>
        </p:nvSpPr>
        <p:spPr>
          <a:xfrm>
            <a:off x="633984" y="1597152"/>
            <a:ext cx="5058893" cy="4895723"/>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endPar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endParaRPr>
          </a:p>
        </p:txBody>
      </p:sp>
    </p:spTree>
    <p:extLst>
      <p:ext uri="{BB962C8B-B14F-4D97-AF65-F5344CB8AC3E}">
        <p14:creationId xmlns:p14="http://schemas.microsoft.com/office/powerpoint/2010/main" val="1195812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Content Placeholder 7" descr="A picture containing electronics, circuit&#10;&#10;Description automatically generated">
            <a:extLst>
              <a:ext uri="{FF2B5EF4-FFF2-40B4-BE49-F238E27FC236}">
                <a16:creationId xmlns:a16="http://schemas.microsoft.com/office/drawing/2014/main" id="{7F4F1821-74D7-4FD2-9762-EF2DF7ECD8F5}"/>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4813" r="30034" b="-1"/>
          <a:stretch/>
        </p:blipFill>
        <p:spPr>
          <a:xfrm>
            <a:off x="7552944" y="10"/>
            <a:ext cx="4639056" cy="6857990"/>
          </a:xfrm>
          <a:prstGeom prst="rect">
            <a:avLst/>
          </a:prstGeom>
        </p:spPr>
      </p:pic>
      <p:sp useBgFill="1">
        <p:nvSpPr>
          <p:cNvPr id="15" name="Rectangle 12">
            <a:extLst>
              <a:ext uri="{FF2B5EF4-FFF2-40B4-BE49-F238E27FC236}">
                <a16:creationId xmlns:a16="http://schemas.microsoft.com/office/drawing/2014/main" id="{97E60398-905F-436C-AB6F-00D742F62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944"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19349-B660-4B9D-AD7F-B4C9095924E2}"/>
              </a:ext>
            </a:extLst>
          </p:cNvPr>
          <p:cNvSpPr>
            <a:spLocks noGrp="1"/>
          </p:cNvSpPr>
          <p:nvPr>
            <p:ph type="title"/>
          </p:nvPr>
        </p:nvSpPr>
        <p:spPr>
          <a:xfrm>
            <a:off x="838201" y="365125"/>
            <a:ext cx="6361590" cy="1325563"/>
          </a:xfrm>
        </p:spPr>
        <p:txBody>
          <a:bodyPr vert="horz" lIns="91440" tIns="45720" rIns="91440" bIns="45720" rtlCol="0" anchor="ctr">
            <a:normAutofit/>
          </a:bodyPr>
          <a:lstStyle/>
          <a:p>
            <a:r>
              <a:rPr lang="en-US" sz="4600"/>
              <a:t>RAM – What to look For</a:t>
            </a:r>
          </a:p>
        </p:txBody>
      </p:sp>
      <p:sp>
        <p:nvSpPr>
          <p:cNvPr id="3" name="Content Placeholder 2">
            <a:extLst>
              <a:ext uri="{FF2B5EF4-FFF2-40B4-BE49-F238E27FC236}">
                <a16:creationId xmlns:a16="http://schemas.microsoft.com/office/drawing/2014/main" id="{486FEFA8-E611-4599-8F4E-D4BDB7397762}"/>
              </a:ext>
            </a:extLst>
          </p:cNvPr>
          <p:cNvSpPr>
            <a:spLocks noGrp="1"/>
          </p:cNvSpPr>
          <p:nvPr>
            <p:ph sz="half" idx="1"/>
          </p:nvPr>
        </p:nvSpPr>
        <p:spPr>
          <a:xfrm>
            <a:off x="1120000" y="1825625"/>
            <a:ext cx="6079791" cy="4351338"/>
          </a:xfrm>
        </p:spPr>
        <p:txBody>
          <a:bodyPr vert="horz" lIns="91440" tIns="45720" rIns="91440" bIns="45720" rtlCol="0">
            <a:normAutofit/>
          </a:bodyPr>
          <a:lstStyle/>
          <a:p>
            <a:r>
              <a:rPr lang="en-US" dirty="0"/>
              <a:t>Form factor</a:t>
            </a:r>
          </a:p>
          <a:p>
            <a:r>
              <a:rPr lang="en-US" dirty="0"/>
              <a:t>Speed</a:t>
            </a:r>
          </a:p>
          <a:p>
            <a:r>
              <a:rPr lang="en-US" dirty="0"/>
              <a:t>Capacity</a:t>
            </a:r>
          </a:p>
          <a:p>
            <a:endParaRPr lang="en-US" dirty="0"/>
          </a:p>
        </p:txBody>
      </p:sp>
    </p:spTree>
    <p:extLst>
      <p:ext uri="{BB962C8B-B14F-4D97-AF65-F5344CB8AC3E}">
        <p14:creationId xmlns:p14="http://schemas.microsoft.com/office/powerpoint/2010/main" val="652266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3B3A-2F5E-4930-B57B-2957A391BCEB}"/>
              </a:ext>
            </a:extLst>
          </p:cNvPr>
          <p:cNvSpPr>
            <a:spLocks noGrp="1"/>
          </p:cNvSpPr>
          <p:nvPr>
            <p:ph type="title"/>
          </p:nvPr>
        </p:nvSpPr>
        <p:spPr/>
        <p:txBody>
          <a:bodyPr/>
          <a:lstStyle/>
          <a:p>
            <a:r>
              <a:rPr lang="en-US" sz="5400" dirty="0">
                <a:gradFill flip="none" rotWithShape="1">
                  <a:gsLst>
                    <a:gs pos="28000">
                      <a:srgbClr val="EDEDED"/>
                    </a:gs>
                    <a:gs pos="0">
                      <a:srgbClr val="BFBFBF"/>
                    </a:gs>
                    <a:gs pos="100000">
                      <a:srgbClr val="FFFFFF"/>
                    </a:gs>
                  </a:gsLst>
                  <a:lin ang="4800000" scaled="0"/>
                  <a:tileRect/>
                </a:gradFill>
              </a:rPr>
              <a:t>RAM – Form Factor</a:t>
            </a:r>
            <a:endParaRPr lang="en-US" dirty="0"/>
          </a:p>
        </p:txBody>
      </p:sp>
      <p:pic>
        <p:nvPicPr>
          <p:cNvPr id="11" name="Content Placeholder 10" descr="A collage of different buildings&#10;&#10;Description automatically generated with low confidence">
            <a:extLst>
              <a:ext uri="{FF2B5EF4-FFF2-40B4-BE49-F238E27FC236}">
                <a16:creationId xmlns:a16="http://schemas.microsoft.com/office/drawing/2014/main" id="{7668B4B6-0EAA-4EE2-92B4-6EC50E5B192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85662" y="1506314"/>
            <a:ext cx="5113941" cy="5113941"/>
          </a:xfrm>
          <a:prstGeom prst="rect">
            <a:avLst/>
          </a:prstGeom>
        </p:spPr>
      </p:pic>
      <p:pic>
        <p:nvPicPr>
          <p:cNvPr id="7" name="Content Placeholder 8" descr="Graphical user interface&#10;&#10;Description automatically generated with medium confidence">
            <a:extLst>
              <a:ext uri="{FF2B5EF4-FFF2-40B4-BE49-F238E27FC236}">
                <a16:creationId xmlns:a16="http://schemas.microsoft.com/office/drawing/2014/main" id="{B7B5AF82-0E88-0812-0113-5C33B17C05A7}"/>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556013" y="1506314"/>
            <a:ext cx="6146323" cy="4167976"/>
          </a:xfrm>
          <a:prstGeom prst="rect">
            <a:avLst/>
          </a:prstGeom>
        </p:spPr>
      </p:pic>
    </p:spTree>
    <p:extLst>
      <p:ext uri="{BB962C8B-B14F-4D97-AF65-F5344CB8AC3E}">
        <p14:creationId xmlns:p14="http://schemas.microsoft.com/office/powerpoint/2010/main" val="264895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3"/>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9DCFFF1-27C6-4EAE-BF2F-C3F18F4D7721}"/>
              </a:ext>
            </a:extLst>
          </p:cNvPr>
          <p:cNvSpPr>
            <a:spLocks noGrp="1"/>
          </p:cNvSpPr>
          <p:nvPr>
            <p:ph type="title"/>
          </p:nvPr>
        </p:nvSpPr>
        <p:spPr>
          <a:xfrm>
            <a:off x="712940" y="2644862"/>
            <a:ext cx="3435625" cy="1325563"/>
          </a:xfrm>
        </p:spPr>
        <p:txBody>
          <a:bodyPr vert="horz" lIns="91440" tIns="45720" rIns="91440" bIns="45720" rtlCol="0" anchor="ctr">
            <a:normAutofit/>
          </a:bodyPr>
          <a:lstStyle/>
          <a:p>
            <a:r>
              <a:rPr lang="en-US" sz="4000" dirty="0">
                <a:gradFill flip="none" rotWithShape="1">
                  <a:gsLst>
                    <a:gs pos="28000">
                      <a:srgbClr val="EDEDED"/>
                    </a:gs>
                    <a:gs pos="0">
                      <a:srgbClr val="BFBFBF"/>
                    </a:gs>
                    <a:gs pos="100000">
                      <a:srgbClr val="FFFFFF"/>
                    </a:gs>
                  </a:gsLst>
                  <a:lin ang="4800000" scaled="0"/>
                  <a:tileRect/>
                </a:gradFill>
              </a:rPr>
              <a:t>System Case / Chassis</a:t>
            </a:r>
          </a:p>
        </p:txBody>
      </p:sp>
      <p:pic>
        <p:nvPicPr>
          <p:cNvPr id="12" name="Content Placeholder 11" descr="A picture containing text, different&#10;&#10;Description automatically generated">
            <a:extLst>
              <a:ext uri="{FF2B5EF4-FFF2-40B4-BE49-F238E27FC236}">
                <a16:creationId xmlns:a16="http://schemas.microsoft.com/office/drawing/2014/main" id="{AD094B35-8053-4EF8-8AD0-A1E0C08EB5DE}"/>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37088" r="12912"/>
          <a:stretch/>
        </p:blipFill>
        <p:spPr>
          <a:xfrm>
            <a:off x="5955750" y="643464"/>
            <a:ext cx="4952064" cy="5571072"/>
          </a:xfrm>
          <a:prstGeom prst="rect">
            <a:avLst/>
          </a:prstGeom>
        </p:spPr>
      </p:pic>
      <p:sp>
        <p:nvSpPr>
          <p:cNvPr id="7" name="Content Placeholder 2">
            <a:extLst>
              <a:ext uri="{FF2B5EF4-FFF2-40B4-BE49-F238E27FC236}">
                <a16:creationId xmlns:a16="http://schemas.microsoft.com/office/drawing/2014/main" id="{495E32C1-E3AC-4ECB-B923-298B59D9582E}"/>
              </a:ext>
            </a:extLst>
          </p:cNvPr>
          <p:cNvSpPr txBox="1">
            <a:spLocks/>
          </p:cNvSpPr>
          <p:nvPr/>
        </p:nvSpPr>
        <p:spPr>
          <a:xfrm>
            <a:off x="1120000" y="1825624"/>
            <a:ext cx="4963985" cy="48190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03923604"/>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C835A-1083-4B80-9D85-800D588EEDCF}"/>
              </a:ext>
            </a:extLst>
          </p:cNvPr>
          <p:cNvSpPr>
            <a:spLocks noGrp="1"/>
          </p:cNvSpPr>
          <p:nvPr>
            <p:ph type="title"/>
          </p:nvPr>
        </p:nvSpPr>
        <p:spPr/>
        <p:txBody>
          <a:bodyPr/>
          <a:lstStyle/>
          <a:p>
            <a:r>
              <a:rPr lang="en-US" dirty="0"/>
              <a:t>RAM – Speed</a:t>
            </a:r>
          </a:p>
        </p:txBody>
      </p:sp>
      <p:pic>
        <p:nvPicPr>
          <p:cNvPr id="7" name="Content Placeholder 5" descr="Text&#10;&#10;Description automatically generated">
            <a:extLst>
              <a:ext uri="{FF2B5EF4-FFF2-40B4-BE49-F238E27FC236}">
                <a16:creationId xmlns:a16="http://schemas.microsoft.com/office/drawing/2014/main" id="{EC4E3E6A-82F1-A61B-06CF-B17A0C95724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9288"/>
          <a:stretch/>
        </p:blipFill>
        <p:spPr>
          <a:xfrm>
            <a:off x="2229633" y="1576207"/>
            <a:ext cx="8598074" cy="4916668"/>
          </a:xfrm>
        </p:spPr>
      </p:pic>
    </p:spTree>
    <p:extLst>
      <p:ext uri="{BB962C8B-B14F-4D97-AF65-F5344CB8AC3E}">
        <p14:creationId xmlns:p14="http://schemas.microsoft.com/office/powerpoint/2010/main" val="35376224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C835A-1083-4B80-9D85-800D588EEDCF}"/>
              </a:ext>
            </a:extLst>
          </p:cNvPr>
          <p:cNvSpPr>
            <a:spLocks noGrp="1"/>
          </p:cNvSpPr>
          <p:nvPr>
            <p:ph type="title"/>
          </p:nvPr>
        </p:nvSpPr>
        <p:spPr/>
        <p:txBody>
          <a:bodyPr/>
          <a:lstStyle/>
          <a:p>
            <a:r>
              <a:rPr lang="en-US" dirty="0"/>
              <a:t>RAM – Capacity</a:t>
            </a:r>
          </a:p>
        </p:txBody>
      </p:sp>
      <p:pic>
        <p:nvPicPr>
          <p:cNvPr id="6" name="Content Placeholder 5" descr="A close-up of a game board&#10;&#10;Description automatically generated with low confidence">
            <a:extLst>
              <a:ext uri="{FF2B5EF4-FFF2-40B4-BE49-F238E27FC236}">
                <a16:creationId xmlns:a16="http://schemas.microsoft.com/office/drawing/2014/main" id="{7A5B9D01-3CDE-404F-993B-D3EF932D30E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8200" y="1672815"/>
            <a:ext cx="10822446" cy="4943808"/>
          </a:xfrm>
        </p:spPr>
      </p:pic>
    </p:spTree>
    <p:extLst>
      <p:ext uri="{BB962C8B-B14F-4D97-AF65-F5344CB8AC3E}">
        <p14:creationId xmlns:p14="http://schemas.microsoft.com/office/powerpoint/2010/main" val="1086031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C4FE-7DF0-4788-AB36-DC6E779E4A0A}"/>
              </a:ext>
            </a:extLst>
          </p:cNvPr>
          <p:cNvSpPr>
            <a:spLocks noGrp="1"/>
          </p:cNvSpPr>
          <p:nvPr>
            <p:ph type="ctrTitle"/>
          </p:nvPr>
        </p:nvSpPr>
        <p:spPr>
          <a:xfrm>
            <a:off x="990750" y="4773121"/>
            <a:ext cx="10993192" cy="1641490"/>
          </a:xfrm>
        </p:spPr>
        <p:txBody>
          <a:bodyPr>
            <a:normAutofit/>
          </a:bodyPr>
          <a:lstStyle/>
          <a:p>
            <a:r>
              <a:rPr lang="en-US" sz="8800"/>
              <a:t>Storage Devices</a:t>
            </a:r>
            <a:endParaRPr lang="en-US" sz="8800" dirty="0"/>
          </a:p>
        </p:txBody>
      </p:sp>
      <p:pic>
        <p:nvPicPr>
          <p:cNvPr id="5" name="Picture 4" descr="A close up of a device&#10;&#10;Description automatically generated">
            <a:extLst>
              <a:ext uri="{FF2B5EF4-FFF2-40B4-BE49-F238E27FC236}">
                <a16:creationId xmlns:a16="http://schemas.microsoft.com/office/drawing/2014/main" id="{46C2A0A0-8988-48D4-AEE3-A3253B5754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408" y="265375"/>
            <a:ext cx="6096000" cy="3429000"/>
          </a:xfrm>
          <a:prstGeom prst="rect">
            <a:avLst/>
          </a:prstGeom>
        </p:spPr>
      </p:pic>
    </p:spTree>
    <p:extLst>
      <p:ext uri="{BB962C8B-B14F-4D97-AF65-F5344CB8AC3E}">
        <p14:creationId xmlns:p14="http://schemas.microsoft.com/office/powerpoint/2010/main" val="383348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DEA4-419A-442F-A0BD-063B5DA158C0}"/>
              </a:ext>
            </a:extLst>
          </p:cNvPr>
          <p:cNvSpPr>
            <a:spLocks noGrp="1"/>
          </p:cNvSpPr>
          <p:nvPr>
            <p:ph type="title"/>
          </p:nvPr>
        </p:nvSpPr>
        <p:spPr/>
        <p:txBody>
          <a:bodyPr/>
          <a:lstStyle/>
          <a:p>
            <a:r>
              <a:rPr lang="en-US" dirty="0"/>
              <a:t>What </a:t>
            </a:r>
            <a:r>
              <a:rPr lang="en-US" b="1" u="sng" dirty="0"/>
              <a:t>isn’t</a:t>
            </a:r>
            <a:r>
              <a:rPr lang="en-US" dirty="0"/>
              <a:t> storage?</a:t>
            </a:r>
          </a:p>
        </p:txBody>
      </p:sp>
      <p:pic>
        <p:nvPicPr>
          <p:cNvPr id="4" name="Content Placeholder 7" descr="Diagram, engineering drawing&#10;&#10;Description automatically generated">
            <a:extLst>
              <a:ext uri="{FF2B5EF4-FFF2-40B4-BE49-F238E27FC236}">
                <a16:creationId xmlns:a16="http://schemas.microsoft.com/office/drawing/2014/main" id="{C515C6F1-B16C-4AFC-8BB0-AC7DB7BED8D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2998" r="15224"/>
          <a:stretch/>
        </p:blipFill>
        <p:spPr>
          <a:xfrm>
            <a:off x="838200" y="1690688"/>
            <a:ext cx="3870964" cy="4351338"/>
          </a:xfrm>
          <a:prstGeom prst="rect">
            <a:avLst/>
          </a:prstGeom>
        </p:spPr>
      </p:pic>
      <p:pic>
        <p:nvPicPr>
          <p:cNvPr id="5" name="Content Placeholder 7" descr="A close-up of a circuit board&#10;&#10;Description automatically generated with medium confidence">
            <a:extLst>
              <a:ext uri="{FF2B5EF4-FFF2-40B4-BE49-F238E27FC236}">
                <a16:creationId xmlns:a16="http://schemas.microsoft.com/office/drawing/2014/main" id="{EFAE6E4B-4927-4C98-B800-877E5BA93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5033962" cy="3361549"/>
          </a:xfrm>
          <a:prstGeom prst="rect">
            <a:avLst/>
          </a:prstGeom>
        </p:spPr>
      </p:pic>
    </p:spTree>
    <p:extLst>
      <p:ext uri="{BB962C8B-B14F-4D97-AF65-F5344CB8AC3E}">
        <p14:creationId xmlns:p14="http://schemas.microsoft.com/office/powerpoint/2010/main" val="42738857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close up of a device&#10;&#10;Description automatically generated">
            <a:extLst>
              <a:ext uri="{FF2B5EF4-FFF2-40B4-BE49-F238E27FC236}">
                <a16:creationId xmlns:a16="http://schemas.microsoft.com/office/drawing/2014/main" id="{13F12505-CE55-43C1-AB13-74F4DEC1EC4D}"/>
              </a:ext>
            </a:extLst>
          </p:cNvPr>
          <p:cNvPicPr>
            <a:picLocks noChangeAspect="1"/>
          </p:cNvPicPr>
          <p:nvPr/>
        </p:nvPicPr>
        <p:blipFill rotWithShape="1">
          <a:blip r:embed="rId2">
            <a:extLst>
              <a:ext uri="{28A0092B-C50C-407E-A947-70E740481C1C}">
                <a14:useLocalDpi xmlns:a14="http://schemas.microsoft.com/office/drawing/2010/main" val="0"/>
              </a:ext>
            </a:extLst>
          </a:blip>
          <a:srcRect b="11838"/>
          <a:stretch/>
        </p:blipFill>
        <p:spPr>
          <a:xfrm>
            <a:off x="7781755" y="488062"/>
            <a:ext cx="3880788" cy="3644721"/>
          </a:xfrm>
          <a:prstGeom prst="rect">
            <a:avLst/>
          </a:prstGeom>
        </p:spPr>
      </p:pic>
      <p:sp>
        <p:nvSpPr>
          <p:cNvPr id="2" name="Title 1">
            <a:extLst>
              <a:ext uri="{FF2B5EF4-FFF2-40B4-BE49-F238E27FC236}">
                <a16:creationId xmlns:a16="http://schemas.microsoft.com/office/drawing/2014/main" id="{D298D091-331B-4E88-AE1A-4474F8893E15}"/>
              </a:ext>
            </a:extLst>
          </p:cNvPr>
          <p:cNvSpPr>
            <a:spLocks noGrp="1"/>
          </p:cNvSpPr>
          <p:nvPr>
            <p:ph type="title"/>
          </p:nvPr>
        </p:nvSpPr>
        <p:spPr/>
        <p:txBody>
          <a:bodyPr/>
          <a:lstStyle/>
          <a:p>
            <a:r>
              <a:rPr lang="en-US" dirty="0"/>
              <a:t>What is storage?</a:t>
            </a:r>
          </a:p>
        </p:txBody>
      </p:sp>
      <p:pic>
        <p:nvPicPr>
          <p:cNvPr id="13" name="Picture 12" descr="A screen shot of a computer&#10;&#10;Description automatically generated">
            <a:extLst>
              <a:ext uri="{FF2B5EF4-FFF2-40B4-BE49-F238E27FC236}">
                <a16:creationId xmlns:a16="http://schemas.microsoft.com/office/drawing/2014/main" id="{DF7713DF-7944-4DCA-B192-4C2CDE2EA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010" y="2930156"/>
            <a:ext cx="5715000" cy="5715000"/>
          </a:xfrm>
          <a:prstGeom prst="rect">
            <a:avLst/>
          </a:prstGeom>
        </p:spPr>
      </p:pic>
      <p:pic>
        <p:nvPicPr>
          <p:cNvPr id="19" name="Content Placeholder 18">
            <a:extLst>
              <a:ext uri="{FF2B5EF4-FFF2-40B4-BE49-F238E27FC236}">
                <a16:creationId xmlns:a16="http://schemas.microsoft.com/office/drawing/2014/main" id="{C36AC39C-262D-4C5F-9C34-831378B759B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368252" y="1927038"/>
            <a:ext cx="4241574" cy="4351338"/>
          </a:xfrm>
        </p:spPr>
      </p:pic>
      <p:pic>
        <p:nvPicPr>
          <p:cNvPr id="21" name="Picture 20" descr="A close up of a device&#10;&#10;Description automatically generated">
            <a:extLst>
              <a:ext uri="{FF2B5EF4-FFF2-40B4-BE49-F238E27FC236}">
                <a16:creationId xmlns:a16="http://schemas.microsoft.com/office/drawing/2014/main" id="{A9CEBADC-14C1-4B77-B348-CB3AE67BB4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8851" y="2926224"/>
            <a:ext cx="2887453" cy="2041301"/>
          </a:xfrm>
          <a:prstGeom prst="rect">
            <a:avLst/>
          </a:prstGeom>
        </p:spPr>
      </p:pic>
      <p:pic>
        <p:nvPicPr>
          <p:cNvPr id="24" name="Picture 23" descr="A close up of a sign&#10;&#10;Description automatically generated">
            <a:extLst>
              <a:ext uri="{FF2B5EF4-FFF2-40B4-BE49-F238E27FC236}">
                <a16:creationId xmlns:a16="http://schemas.microsoft.com/office/drawing/2014/main" id="{1940E888-AB9C-419B-B807-577024E0F6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151" y="4967525"/>
            <a:ext cx="1877315" cy="1877315"/>
          </a:xfrm>
          <a:prstGeom prst="rect">
            <a:avLst/>
          </a:prstGeom>
        </p:spPr>
      </p:pic>
      <p:pic>
        <p:nvPicPr>
          <p:cNvPr id="26" name="Picture 25" descr="A black sign with white text&#10;&#10;Description automatically generated">
            <a:extLst>
              <a:ext uri="{FF2B5EF4-FFF2-40B4-BE49-F238E27FC236}">
                <a16:creationId xmlns:a16="http://schemas.microsoft.com/office/drawing/2014/main" id="{E577B550-3A86-4FE3-A4E0-08E42DF137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7491" y="1927038"/>
            <a:ext cx="2286000" cy="2286000"/>
          </a:xfrm>
          <a:prstGeom prst="rect">
            <a:avLst/>
          </a:prstGeom>
        </p:spPr>
      </p:pic>
      <p:pic>
        <p:nvPicPr>
          <p:cNvPr id="33" name="Picture 32" descr="A picture containing electronics&#10;&#10;Description automatically generated">
            <a:extLst>
              <a:ext uri="{FF2B5EF4-FFF2-40B4-BE49-F238E27FC236}">
                <a16:creationId xmlns:a16="http://schemas.microsoft.com/office/drawing/2014/main" id="{5FCC51B7-98EC-48ED-8D33-184FF98A3F4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0242" y="205561"/>
            <a:ext cx="2382335" cy="2382335"/>
          </a:xfrm>
          <a:prstGeom prst="rect">
            <a:avLst/>
          </a:prstGeom>
        </p:spPr>
      </p:pic>
    </p:spTree>
    <p:extLst>
      <p:ext uri="{BB962C8B-B14F-4D97-AF65-F5344CB8AC3E}">
        <p14:creationId xmlns:p14="http://schemas.microsoft.com/office/powerpoint/2010/main" val="11230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300"/>
                                        <p:tgtEl>
                                          <p:spTgt spid="22"/>
                                        </p:tgtEl>
                                      </p:cBhvr>
                                    </p:animEffect>
                                  </p:childTnLst>
                                </p:cTn>
                              </p:par>
                            </p:childTnLst>
                          </p:cTn>
                        </p:par>
                        <p:par>
                          <p:cTn id="8" fill="hold">
                            <p:stCondLst>
                              <p:cond delay="3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300"/>
                                        <p:tgtEl>
                                          <p:spTgt spid="13"/>
                                        </p:tgtEl>
                                      </p:cBhvr>
                                    </p:animEffect>
                                  </p:childTnLst>
                                </p:cTn>
                              </p:par>
                            </p:childTnLst>
                          </p:cTn>
                        </p:par>
                        <p:par>
                          <p:cTn id="12" fill="hold">
                            <p:stCondLst>
                              <p:cond delay="6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300"/>
                                        <p:tgtEl>
                                          <p:spTgt spid="21"/>
                                        </p:tgtEl>
                                      </p:cBhvr>
                                    </p:animEffect>
                                  </p:childTnLst>
                                </p:cTn>
                              </p:par>
                            </p:childTnLst>
                          </p:cTn>
                        </p:par>
                        <p:par>
                          <p:cTn id="16" fill="hold">
                            <p:stCondLst>
                              <p:cond delay="9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300"/>
                                        <p:tgtEl>
                                          <p:spTgt spid="33"/>
                                        </p:tgtEl>
                                      </p:cBhvr>
                                    </p:animEffect>
                                  </p:childTnLst>
                                </p:cTn>
                              </p:par>
                            </p:childTnLst>
                          </p:cTn>
                        </p:par>
                        <p:par>
                          <p:cTn id="20" fill="hold">
                            <p:stCondLst>
                              <p:cond delay="1200"/>
                            </p:stCondLst>
                            <p:childTnLst>
                              <p:par>
                                <p:cTn id="21" presetID="10" presetClass="entr" presetSubtype="0" fill="hold"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300"/>
                                        <p:tgtEl>
                                          <p:spTgt spid="19"/>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300"/>
                                        <p:tgtEl>
                                          <p:spTgt spid="26"/>
                                        </p:tgtEl>
                                      </p:cBhvr>
                                    </p:animEffect>
                                  </p:childTnLst>
                                </p:cTn>
                              </p:par>
                            </p:childTnLst>
                          </p:cTn>
                        </p:par>
                        <p:par>
                          <p:cTn id="28" fill="hold">
                            <p:stCondLst>
                              <p:cond delay="18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0FDBD66-BB07-490D-9A2F-AC19D99E50C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612" r="2" b="2"/>
          <a:stretch/>
        </p:blipFill>
        <p:spPr>
          <a:xfrm>
            <a:off x="4636008" y="10"/>
            <a:ext cx="7555992" cy="6857990"/>
          </a:xfrm>
          <a:prstGeom prst="rect">
            <a:avLst/>
          </a:prstGeom>
        </p:spPr>
      </p:pic>
      <p:sp>
        <p:nvSpPr>
          <p:cNvPr id="2" name="Title 1">
            <a:extLst>
              <a:ext uri="{FF2B5EF4-FFF2-40B4-BE49-F238E27FC236}">
                <a16:creationId xmlns:a16="http://schemas.microsoft.com/office/drawing/2014/main" id="{C62D20D4-F238-4BD2-AA09-A0424338361B}"/>
              </a:ext>
            </a:extLst>
          </p:cNvPr>
          <p:cNvSpPr>
            <a:spLocks noGrp="1"/>
          </p:cNvSpPr>
          <p:nvPr>
            <p:ph type="title"/>
          </p:nvPr>
        </p:nvSpPr>
        <p:spPr>
          <a:xfrm>
            <a:off x="838201" y="365125"/>
            <a:ext cx="3478160" cy="1325563"/>
          </a:xfrm>
        </p:spPr>
        <p:txBody>
          <a:bodyPr vert="horz" lIns="91440" tIns="45720" rIns="91440" bIns="45720" rtlCol="0" anchor="ctr">
            <a:normAutofit/>
          </a:bodyPr>
          <a:lstStyle/>
          <a:p>
            <a:r>
              <a:rPr lang="en-US" sz="4400"/>
              <a:t>Main Types of Storage</a:t>
            </a:r>
          </a:p>
        </p:txBody>
      </p:sp>
      <p:sp>
        <p:nvSpPr>
          <p:cNvPr id="4" name="Content Placeholder 3">
            <a:extLst>
              <a:ext uri="{FF2B5EF4-FFF2-40B4-BE49-F238E27FC236}">
                <a16:creationId xmlns:a16="http://schemas.microsoft.com/office/drawing/2014/main" id="{72A40206-F3F5-4C83-8031-5AF0080D646C}"/>
              </a:ext>
            </a:extLst>
          </p:cNvPr>
          <p:cNvSpPr>
            <a:spLocks noGrp="1"/>
          </p:cNvSpPr>
          <p:nvPr>
            <p:ph sz="half" idx="1"/>
          </p:nvPr>
        </p:nvSpPr>
        <p:spPr>
          <a:xfrm>
            <a:off x="838202" y="1825625"/>
            <a:ext cx="3478160" cy="4351338"/>
          </a:xfrm>
        </p:spPr>
        <p:txBody>
          <a:bodyPr vert="horz" lIns="91440" tIns="45720" rIns="91440" bIns="45720" rtlCol="0">
            <a:normAutofit/>
          </a:bodyPr>
          <a:lstStyle/>
          <a:p>
            <a:r>
              <a:rPr lang="en-US" dirty="0"/>
              <a:t>Magnetic</a:t>
            </a:r>
          </a:p>
          <a:p>
            <a:r>
              <a:rPr lang="en-US" dirty="0"/>
              <a:t>Optical</a:t>
            </a:r>
          </a:p>
          <a:p>
            <a:r>
              <a:rPr lang="en-US" dirty="0"/>
              <a:t>Solid State</a:t>
            </a:r>
          </a:p>
        </p:txBody>
      </p:sp>
    </p:spTree>
    <p:extLst>
      <p:ext uri="{BB962C8B-B14F-4D97-AF65-F5344CB8AC3E}">
        <p14:creationId xmlns:p14="http://schemas.microsoft.com/office/powerpoint/2010/main" val="24477352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compact disk, electronics&#10;&#10;Description automatically generated">
            <a:extLst>
              <a:ext uri="{FF2B5EF4-FFF2-40B4-BE49-F238E27FC236}">
                <a16:creationId xmlns:a16="http://schemas.microsoft.com/office/drawing/2014/main" id="{18CB34FF-E8A9-4F52-97D2-E72C4E3E755B}"/>
              </a:ext>
            </a:extLst>
          </p:cNvPr>
          <p:cNvPicPr>
            <a:picLocks noGrp="1" noChangeAspect="1"/>
          </p:cNvPicPr>
          <p:nvPr>
            <p:ph sz="half" idx="2"/>
          </p:nvPr>
        </p:nvPicPr>
        <p:blipFill rotWithShape="1">
          <a:blip r:embed="rId2">
            <a:duotone>
              <a:prstClr val="black"/>
              <a:schemeClr val="tx2">
                <a:tint val="45000"/>
                <a:satMod val="400000"/>
              </a:schemeClr>
            </a:duotone>
            <a:alphaModFix amt="12000"/>
            <a:extLst>
              <a:ext uri="{28A0092B-C50C-407E-A947-70E740481C1C}">
                <a14:useLocalDpi xmlns:a14="http://schemas.microsoft.com/office/drawing/2010/main" val="0"/>
              </a:ext>
            </a:extLst>
          </a:blip>
          <a:srcRect l="9091" t="18182"/>
          <a:stretch/>
        </p:blipFill>
        <p:spPr>
          <a:xfrm>
            <a:off x="20" y="1"/>
            <a:ext cx="12191980" cy="6858000"/>
          </a:xfrm>
          <a:prstGeom prst="rect">
            <a:avLst/>
          </a:prstGeom>
        </p:spPr>
      </p:pic>
      <p:sp>
        <p:nvSpPr>
          <p:cNvPr id="2" name="Title 1">
            <a:extLst>
              <a:ext uri="{FF2B5EF4-FFF2-40B4-BE49-F238E27FC236}">
                <a16:creationId xmlns:a16="http://schemas.microsoft.com/office/drawing/2014/main" id="{91BAD071-2104-4FF1-85C8-04D14E594C27}"/>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lang="en-US" sz="96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Optical Storage</a:t>
            </a:r>
          </a:p>
        </p:txBody>
      </p:sp>
    </p:spTree>
    <p:extLst>
      <p:ext uri="{BB962C8B-B14F-4D97-AF65-F5344CB8AC3E}">
        <p14:creationId xmlns:p14="http://schemas.microsoft.com/office/powerpoint/2010/main" val="34711825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1F866-2618-4EFD-B9FB-A6E0AC033BB9}"/>
              </a:ext>
            </a:extLst>
          </p:cNvPr>
          <p:cNvSpPr>
            <a:spLocks noGrp="1"/>
          </p:cNvSpPr>
          <p:nvPr>
            <p:ph type="title"/>
          </p:nvPr>
        </p:nvSpPr>
        <p:spPr/>
        <p:txBody>
          <a:bodyPr/>
          <a:lstStyle/>
          <a:p>
            <a:r>
              <a:rPr lang="en-US" dirty="0"/>
              <a:t>Optical Disc Drives - Components</a:t>
            </a:r>
          </a:p>
        </p:txBody>
      </p:sp>
      <p:pic>
        <p:nvPicPr>
          <p:cNvPr id="5" name="Content Placeholder 4">
            <a:extLst>
              <a:ext uri="{FF2B5EF4-FFF2-40B4-BE49-F238E27FC236}">
                <a16:creationId xmlns:a16="http://schemas.microsoft.com/office/drawing/2014/main" id="{6EBA2EDB-08F9-424D-A4C3-71C965671DE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81370" y="1825625"/>
            <a:ext cx="5614630" cy="4351338"/>
          </a:xfrm>
        </p:spPr>
      </p:pic>
      <p:pic>
        <p:nvPicPr>
          <p:cNvPr id="8" name="Content Placeholder 7">
            <a:extLst>
              <a:ext uri="{FF2B5EF4-FFF2-40B4-BE49-F238E27FC236}">
                <a16:creationId xmlns:a16="http://schemas.microsoft.com/office/drawing/2014/main" id="{4DC57E56-656D-4A62-9CC6-E3A19386E3A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18652" y="1825625"/>
            <a:ext cx="5854648" cy="3647896"/>
          </a:xfrm>
        </p:spPr>
      </p:pic>
    </p:spTree>
    <p:extLst>
      <p:ext uri="{BB962C8B-B14F-4D97-AF65-F5344CB8AC3E}">
        <p14:creationId xmlns:p14="http://schemas.microsoft.com/office/powerpoint/2010/main" val="2621075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925F-EFCD-4DF6-B08A-7088685E812A}"/>
              </a:ext>
            </a:extLst>
          </p:cNvPr>
          <p:cNvSpPr>
            <a:spLocks noGrp="1"/>
          </p:cNvSpPr>
          <p:nvPr>
            <p:ph type="title"/>
          </p:nvPr>
        </p:nvSpPr>
        <p:spPr/>
        <p:txBody>
          <a:bodyPr/>
          <a:lstStyle/>
          <a:p>
            <a:r>
              <a:rPr lang="en-US" dirty="0"/>
              <a:t>Optical Disc Drives - Media</a:t>
            </a:r>
          </a:p>
        </p:txBody>
      </p:sp>
      <p:pic>
        <p:nvPicPr>
          <p:cNvPr id="10" name="Picture 9">
            <a:extLst>
              <a:ext uri="{FF2B5EF4-FFF2-40B4-BE49-F238E27FC236}">
                <a16:creationId xmlns:a16="http://schemas.microsoft.com/office/drawing/2014/main" id="{34332A8D-CE1A-489C-B1BC-B30ED5F512F8}"/>
              </a:ext>
            </a:extLst>
          </p:cNvPr>
          <p:cNvPicPr>
            <a:picLocks noChangeAspect="1"/>
          </p:cNvPicPr>
          <p:nvPr/>
        </p:nvPicPr>
        <p:blipFill rotWithShape="1">
          <a:blip r:embed="rId3"/>
          <a:srcRect r="16800"/>
          <a:stretch/>
        </p:blipFill>
        <p:spPr>
          <a:xfrm>
            <a:off x="7438354" y="4435475"/>
            <a:ext cx="4152632" cy="2057400"/>
          </a:xfrm>
          <a:prstGeom prst="rect">
            <a:avLst/>
          </a:prstGeom>
        </p:spPr>
      </p:pic>
      <p:pic>
        <p:nvPicPr>
          <p:cNvPr id="12" name="Picture 11">
            <a:extLst>
              <a:ext uri="{FF2B5EF4-FFF2-40B4-BE49-F238E27FC236}">
                <a16:creationId xmlns:a16="http://schemas.microsoft.com/office/drawing/2014/main" id="{923A00C7-E19A-4CF8-AB72-2F9398E42F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921" y="1810294"/>
            <a:ext cx="6985045" cy="4726360"/>
          </a:xfrm>
          <a:prstGeom prst="rect">
            <a:avLst/>
          </a:prstGeom>
        </p:spPr>
      </p:pic>
      <p:sp>
        <p:nvSpPr>
          <p:cNvPr id="14" name="Content Placeholder 13">
            <a:extLst>
              <a:ext uri="{FF2B5EF4-FFF2-40B4-BE49-F238E27FC236}">
                <a16:creationId xmlns:a16="http://schemas.microsoft.com/office/drawing/2014/main" id="{54385CBC-F7EB-495D-BDA7-752F87F9FAF6}"/>
              </a:ext>
            </a:extLst>
          </p:cNvPr>
          <p:cNvSpPr>
            <a:spLocks noGrp="1"/>
          </p:cNvSpPr>
          <p:nvPr>
            <p:ph idx="1"/>
          </p:nvPr>
        </p:nvSpPr>
        <p:spPr>
          <a:xfrm>
            <a:off x="7438353" y="1810293"/>
            <a:ext cx="4345815" cy="2625181"/>
          </a:xfrm>
        </p:spPr>
        <p:txBody>
          <a:bodyPr>
            <a:normAutofit/>
          </a:bodyPr>
          <a:lstStyle/>
          <a:p>
            <a:r>
              <a:rPr lang="en-US" dirty="0"/>
              <a:t>Pressed discs with physically recorded data</a:t>
            </a:r>
          </a:p>
          <a:p>
            <a:r>
              <a:rPr lang="en-US" dirty="0"/>
              <a:t>Discs can have multiple layers to increase the amount of data stored (except CD’s)</a:t>
            </a:r>
          </a:p>
        </p:txBody>
      </p:sp>
    </p:spTree>
    <p:extLst>
      <p:ext uri="{BB962C8B-B14F-4D97-AF65-F5344CB8AC3E}">
        <p14:creationId xmlns:p14="http://schemas.microsoft.com/office/powerpoint/2010/main" val="24761400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D01EB-CE6B-4A03-9DF5-CD78A0AC622B}"/>
              </a:ext>
            </a:extLst>
          </p:cNvPr>
          <p:cNvSpPr>
            <a:spLocks noGrp="1"/>
          </p:cNvSpPr>
          <p:nvPr>
            <p:ph type="title"/>
          </p:nvPr>
        </p:nvSpPr>
        <p:spPr>
          <a:xfrm>
            <a:off x="478172" y="365126"/>
            <a:ext cx="10875628" cy="683498"/>
          </a:xfrm>
        </p:spPr>
        <p:txBody>
          <a:bodyPr>
            <a:normAutofit fontScale="90000"/>
          </a:bodyPr>
          <a:lstStyle/>
          <a:p>
            <a:r>
              <a:rPr lang="en-US" dirty="0"/>
              <a:t>Optical Disc Drives – Media Comparison</a:t>
            </a:r>
          </a:p>
        </p:txBody>
      </p:sp>
      <p:pic>
        <p:nvPicPr>
          <p:cNvPr id="11" name="Content Placeholder 10">
            <a:extLst>
              <a:ext uri="{FF2B5EF4-FFF2-40B4-BE49-F238E27FC236}">
                <a16:creationId xmlns:a16="http://schemas.microsoft.com/office/drawing/2014/main" id="{D48CDDD7-4C44-4739-A484-451C17704F7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2383" y="1490493"/>
            <a:ext cx="8295861" cy="5232774"/>
          </a:xfrm>
          <a:prstGeom prst="rect">
            <a:avLst/>
          </a:prstGeom>
        </p:spPr>
      </p:pic>
      <p:pic>
        <p:nvPicPr>
          <p:cNvPr id="10" name="Content Placeholder 5">
            <a:extLst>
              <a:ext uri="{FF2B5EF4-FFF2-40B4-BE49-F238E27FC236}">
                <a16:creationId xmlns:a16="http://schemas.microsoft.com/office/drawing/2014/main" id="{26603774-5298-49E0-A0D3-C9A10519C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383" y="1557700"/>
            <a:ext cx="8220331" cy="3809807"/>
          </a:xfrm>
          <a:prstGeom prst="rect">
            <a:avLst/>
          </a:prstGeom>
        </p:spPr>
      </p:pic>
    </p:spTree>
    <p:extLst>
      <p:ext uri="{BB962C8B-B14F-4D97-AF65-F5344CB8AC3E}">
        <p14:creationId xmlns:p14="http://schemas.microsoft.com/office/powerpoint/2010/main" val="426433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19349-B660-4B9D-AD7F-B4C9095924E2}"/>
              </a:ext>
            </a:extLst>
          </p:cNvPr>
          <p:cNvSpPr>
            <a:spLocks noGrp="1"/>
          </p:cNvSpPr>
          <p:nvPr>
            <p:ph type="title"/>
          </p:nvPr>
        </p:nvSpPr>
        <p:spPr/>
        <p:txBody>
          <a:bodyPr/>
          <a:lstStyle/>
          <a:p>
            <a:r>
              <a:rPr lang="en-US" dirty="0"/>
              <a:t>System Cases – What to look For</a:t>
            </a:r>
          </a:p>
        </p:txBody>
      </p:sp>
      <p:sp>
        <p:nvSpPr>
          <p:cNvPr id="3" name="Content Placeholder 2">
            <a:extLst>
              <a:ext uri="{FF2B5EF4-FFF2-40B4-BE49-F238E27FC236}">
                <a16:creationId xmlns:a16="http://schemas.microsoft.com/office/drawing/2014/main" id="{486FEFA8-E611-4599-8F4E-D4BDB7397762}"/>
              </a:ext>
            </a:extLst>
          </p:cNvPr>
          <p:cNvSpPr>
            <a:spLocks noGrp="1"/>
          </p:cNvSpPr>
          <p:nvPr>
            <p:ph sz="half" idx="1"/>
          </p:nvPr>
        </p:nvSpPr>
        <p:spPr/>
        <p:txBody>
          <a:bodyPr/>
          <a:lstStyle/>
          <a:p>
            <a:r>
              <a:rPr lang="en-US" dirty="0"/>
              <a:t>Size &amp; space (GPU/PSU/</a:t>
            </a:r>
            <a:r>
              <a:rPr lang="en-US" dirty="0" err="1"/>
              <a:t>Mobo</a:t>
            </a:r>
            <a:r>
              <a:rPr lang="en-US" dirty="0"/>
              <a:t>)</a:t>
            </a:r>
          </a:p>
          <a:p>
            <a:r>
              <a:rPr lang="en-US" dirty="0"/>
              <a:t>Drive bays (2.5”/3.5”/5.25”)</a:t>
            </a:r>
          </a:p>
          <a:p>
            <a:r>
              <a:rPr lang="en-US" dirty="0"/>
              <a:t>Front I/O Ports (USB/Mic)</a:t>
            </a:r>
          </a:p>
          <a:p>
            <a:r>
              <a:rPr lang="en-US" dirty="0"/>
              <a:t>Size of case fans</a:t>
            </a:r>
          </a:p>
          <a:p>
            <a:r>
              <a:rPr lang="en-US" dirty="0"/>
              <a:t>Accessibility</a:t>
            </a:r>
          </a:p>
          <a:p>
            <a:r>
              <a:rPr lang="en-US" dirty="0"/>
              <a:t>Overall look</a:t>
            </a:r>
          </a:p>
          <a:p>
            <a:r>
              <a:rPr lang="en-US" dirty="0"/>
              <a:t>LEDEEEEEEES</a:t>
            </a:r>
          </a:p>
          <a:p>
            <a:endParaRPr lang="en-US" dirty="0"/>
          </a:p>
        </p:txBody>
      </p:sp>
      <p:pic>
        <p:nvPicPr>
          <p:cNvPr id="8" name="Content Placeholder 7" descr="A picture containing text, electronics, computer&#10;&#10;Description automatically generated">
            <a:extLst>
              <a:ext uri="{FF2B5EF4-FFF2-40B4-BE49-F238E27FC236}">
                <a16:creationId xmlns:a16="http://schemas.microsoft.com/office/drawing/2014/main" id="{F54E1928-B3FA-42DE-A496-BF9BDEE96D3C}"/>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19838" y="2113558"/>
            <a:ext cx="5033962" cy="3775471"/>
          </a:xfrm>
        </p:spPr>
      </p:pic>
    </p:spTree>
    <p:extLst>
      <p:ext uri="{BB962C8B-B14F-4D97-AF65-F5344CB8AC3E}">
        <p14:creationId xmlns:p14="http://schemas.microsoft.com/office/powerpoint/2010/main" val="2698689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1CBBD-5798-4C3D-81DC-7BA151D09E65}"/>
              </a:ext>
            </a:extLst>
          </p:cNvPr>
          <p:cNvSpPr>
            <a:spLocks noGrp="1"/>
          </p:cNvSpPr>
          <p:nvPr>
            <p:ph type="title"/>
          </p:nvPr>
        </p:nvSpPr>
        <p:spPr/>
        <p:txBody>
          <a:bodyPr/>
          <a:lstStyle/>
          <a:p>
            <a:r>
              <a:rPr lang="en-US" dirty="0"/>
              <a:t>Optical Disc Drives - Capacities</a:t>
            </a:r>
          </a:p>
        </p:txBody>
      </p:sp>
      <p:pic>
        <p:nvPicPr>
          <p:cNvPr id="5" name="Content Placeholder 4" descr="A picture containing compact disk, electronics&#10;&#10;Description automatically generated">
            <a:extLst>
              <a:ext uri="{FF2B5EF4-FFF2-40B4-BE49-F238E27FC236}">
                <a16:creationId xmlns:a16="http://schemas.microsoft.com/office/drawing/2014/main" id="{5E7338F3-E12A-4EE4-B901-C63A138C3AE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0495"/>
          <a:stretch/>
        </p:blipFill>
        <p:spPr>
          <a:xfrm>
            <a:off x="1908351" y="1690688"/>
            <a:ext cx="8375297" cy="4999289"/>
          </a:xfrm>
        </p:spPr>
      </p:pic>
    </p:spTree>
    <p:extLst>
      <p:ext uri="{BB962C8B-B14F-4D97-AF65-F5344CB8AC3E}">
        <p14:creationId xmlns:p14="http://schemas.microsoft.com/office/powerpoint/2010/main" val="40136084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Close-up of a stethoscope&#10;&#10;Description automatically generated">
            <a:extLst>
              <a:ext uri="{FF2B5EF4-FFF2-40B4-BE49-F238E27FC236}">
                <a16:creationId xmlns:a16="http://schemas.microsoft.com/office/drawing/2014/main" id="{9EBEE6CC-A32C-48DF-858D-19A3353BD381}"/>
              </a:ext>
            </a:extLst>
          </p:cNvPr>
          <p:cNvPicPr>
            <a:picLocks noGrp="1" noChangeAspect="1"/>
          </p:cNvPicPr>
          <p:nvPr>
            <p:ph idx="1"/>
          </p:nvPr>
        </p:nvPicPr>
        <p:blipFill rotWithShape="1">
          <a:blip r:embed="rId2">
            <a:alphaModFix amt="12000"/>
            <a:grayscl/>
            <a:extLst>
              <a:ext uri="{28A0092B-C50C-407E-A947-70E740481C1C}">
                <a14:useLocalDpi xmlns:a14="http://schemas.microsoft.com/office/drawing/2010/main" val="0"/>
              </a:ext>
            </a:extLst>
          </a:blip>
          <a:srcRect b="25634"/>
          <a:stretch/>
        </p:blipFill>
        <p:spPr>
          <a:xfrm>
            <a:off x="20" y="1"/>
            <a:ext cx="12191980" cy="5938683"/>
          </a:xfrm>
          <a:prstGeom prst="rect">
            <a:avLst/>
          </a:prstGeom>
          <a:effectLst>
            <a:reflection blurRad="38100" stA="55000" endPos="15000" dir="5400000" sy="-100000" algn="bl" rotWithShape="0"/>
          </a:effectLst>
        </p:spPr>
      </p:pic>
      <p:sp>
        <p:nvSpPr>
          <p:cNvPr id="5" name="Title 4">
            <a:extLst>
              <a:ext uri="{FF2B5EF4-FFF2-40B4-BE49-F238E27FC236}">
                <a16:creationId xmlns:a16="http://schemas.microsoft.com/office/drawing/2014/main" id="{911782A4-2BD2-4A0E-AF16-1DB979867B88}"/>
              </a:ext>
            </a:extLst>
          </p:cNvPr>
          <p:cNvSpPr>
            <a:spLocks noGrp="1"/>
          </p:cNvSpPr>
          <p:nvPr>
            <p:ph type="title"/>
          </p:nvPr>
        </p:nvSpPr>
        <p:spPr>
          <a:xfrm>
            <a:off x="785612" y="4464028"/>
            <a:ext cx="10109916" cy="1641490"/>
          </a:xfrm>
        </p:spPr>
        <p:txBody>
          <a:bodyPr vert="horz" wrap="none" lIns="91440" tIns="45720" rIns="91440" bIns="45720" rtlCol="0" anchor="t">
            <a:normAutofit/>
          </a:bodyPr>
          <a:lstStyle/>
          <a:p>
            <a:pPr algn="r"/>
            <a:r>
              <a:rPr lang="en-US" sz="8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Magnetic Storage</a:t>
            </a:r>
          </a:p>
        </p:txBody>
      </p:sp>
    </p:spTree>
    <p:extLst>
      <p:ext uri="{BB962C8B-B14F-4D97-AF65-F5344CB8AC3E}">
        <p14:creationId xmlns:p14="http://schemas.microsoft.com/office/powerpoint/2010/main" val="34327432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con&#10;&#10;Description automatically generated">
            <a:extLst>
              <a:ext uri="{FF2B5EF4-FFF2-40B4-BE49-F238E27FC236}">
                <a16:creationId xmlns:a16="http://schemas.microsoft.com/office/drawing/2014/main" id="{B77454D2-5DB5-416D-9B98-8BE7B4CAED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948" y="4172839"/>
            <a:ext cx="4670738" cy="2268644"/>
          </a:xfrm>
          <a:prstGeom prst="rect">
            <a:avLst/>
          </a:prstGeom>
        </p:spPr>
      </p:pic>
      <p:sp>
        <p:nvSpPr>
          <p:cNvPr id="2" name="Title 1">
            <a:extLst>
              <a:ext uri="{FF2B5EF4-FFF2-40B4-BE49-F238E27FC236}">
                <a16:creationId xmlns:a16="http://schemas.microsoft.com/office/drawing/2014/main" id="{9006F4FC-7E42-43A8-8820-8F31F9546B34}"/>
              </a:ext>
            </a:extLst>
          </p:cNvPr>
          <p:cNvSpPr>
            <a:spLocks noGrp="1"/>
          </p:cNvSpPr>
          <p:nvPr>
            <p:ph type="title"/>
          </p:nvPr>
        </p:nvSpPr>
        <p:spPr/>
        <p:txBody>
          <a:bodyPr/>
          <a:lstStyle/>
          <a:p>
            <a:r>
              <a:rPr lang="en-US" dirty="0"/>
              <a:t>Magnetic Storage Devices</a:t>
            </a:r>
          </a:p>
        </p:txBody>
      </p:sp>
      <p:pic>
        <p:nvPicPr>
          <p:cNvPr id="17" name="Picture 16" descr="A picture containing indoor&#10;&#10;Description automatically generated">
            <a:extLst>
              <a:ext uri="{FF2B5EF4-FFF2-40B4-BE49-F238E27FC236}">
                <a16:creationId xmlns:a16="http://schemas.microsoft.com/office/drawing/2014/main" id="{CA025A69-059D-469D-B2A6-A977DB8B0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686" y="3948221"/>
            <a:ext cx="4371530" cy="2914353"/>
          </a:xfrm>
          <a:prstGeom prst="rect">
            <a:avLst/>
          </a:prstGeom>
        </p:spPr>
      </p:pic>
      <p:pic>
        <p:nvPicPr>
          <p:cNvPr id="19" name="Picture 18">
            <a:extLst>
              <a:ext uri="{FF2B5EF4-FFF2-40B4-BE49-F238E27FC236}">
                <a16:creationId xmlns:a16="http://schemas.microsoft.com/office/drawing/2014/main" id="{90DC0823-4AA7-4224-861C-939C7ADE6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062" y="1495757"/>
            <a:ext cx="4172761" cy="4904928"/>
          </a:xfrm>
          <a:prstGeom prst="rect">
            <a:avLst/>
          </a:prstGeom>
        </p:spPr>
      </p:pic>
      <p:pic>
        <p:nvPicPr>
          <p:cNvPr id="21" name="Picture 20" descr="A close up of a fire&#10;&#10;Description automatically generated">
            <a:extLst>
              <a:ext uri="{FF2B5EF4-FFF2-40B4-BE49-F238E27FC236}">
                <a16:creationId xmlns:a16="http://schemas.microsoft.com/office/drawing/2014/main" id="{9DBB8A42-49FC-471B-9E55-4F32445041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29000"/>
            <a:ext cx="12192000" cy="3360420"/>
          </a:xfrm>
          <a:prstGeom prst="rect">
            <a:avLst/>
          </a:prstGeom>
        </p:spPr>
      </p:pic>
      <p:sp>
        <p:nvSpPr>
          <p:cNvPr id="9" name="Content Placeholder 3">
            <a:extLst>
              <a:ext uri="{FF2B5EF4-FFF2-40B4-BE49-F238E27FC236}">
                <a16:creationId xmlns:a16="http://schemas.microsoft.com/office/drawing/2014/main" id="{65A58E1F-924A-449A-ABBE-246926133AC5}"/>
              </a:ext>
            </a:extLst>
          </p:cNvPr>
          <p:cNvSpPr txBox="1">
            <a:spLocks/>
          </p:cNvSpPr>
          <p:nvPr/>
        </p:nvSpPr>
        <p:spPr>
          <a:xfrm>
            <a:off x="4607457" y="1690688"/>
            <a:ext cx="34781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Floppy Disks</a:t>
            </a:r>
          </a:p>
          <a:p>
            <a:r>
              <a:rPr lang="en-US" dirty="0"/>
              <a:t>Tapes</a:t>
            </a:r>
          </a:p>
          <a:p>
            <a:r>
              <a:rPr lang="en-US" dirty="0"/>
              <a:t>Hard Disk Drives</a:t>
            </a:r>
          </a:p>
        </p:txBody>
      </p:sp>
      <p:pic>
        <p:nvPicPr>
          <p:cNvPr id="8" name="Content Placeholder 7" descr="A picture containing text, hard disc, electronics, drive&#10;&#10;Description automatically generated">
            <a:extLst>
              <a:ext uri="{FF2B5EF4-FFF2-40B4-BE49-F238E27FC236}">
                <a16:creationId xmlns:a16="http://schemas.microsoft.com/office/drawing/2014/main" id="{752BD063-A84C-4771-B37A-B05EEE4A9BC7}"/>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8177836" y="1617534"/>
            <a:ext cx="3478160" cy="2173294"/>
          </a:xfrm>
        </p:spPr>
      </p:pic>
    </p:spTree>
    <p:extLst>
      <p:ext uri="{BB962C8B-B14F-4D97-AF65-F5344CB8AC3E}">
        <p14:creationId xmlns:p14="http://schemas.microsoft.com/office/powerpoint/2010/main" val="204153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A678-1649-4704-9852-7E6CB4BFD910}"/>
              </a:ext>
            </a:extLst>
          </p:cNvPr>
          <p:cNvSpPr>
            <a:spLocks noGrp="1"/>
          </p:cNvSpPr>
          <p:nvPr>
            <p:ph type="title"/>
          </p:nvPr>
        </p:nvSpPr>
        <p:spPr>
          <a:xfrm>
            <a:off x="188890" y="397114"/>
            <a:ext cx="10515600" cy="1325563"/>
          </a:xfrm>
        </p:spPr>
        <p:txBody>
          <a:bodyPr/>
          <a:lstStyle/>
          <a:p>
            <a:r>
              <a:rPr lang="en-US" dirty="0"/>
              <a:t>Floppy Disks</a:t>
            </a:r>
          </a:p>
        </p:txBody>
      </p:sp>
      <p:pic>
        <p:nvPicPr>
          <p:cNvPr id="8" name="Content Placeholder 7">
            <a:extLst>
              <a:ext uri="{FF2B5EF4-FFF2-40B4-BE49-F238E27FC236}">
                <a16:creationId xmlns:a16="http://schemas.microsoft.com/office/drawing/2014/main" id="{D63A7CB4-5008-416B-A4D5-72149A8E19A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96526" y="1722677"/>
            <a:ext cx="6226422" cy="4454286"/>
          </a:xfrm>
        </p:spPr>
      </p:pic>
      <p:pic>
        <p:nvPicPr>
          <p:cNvPr id="10" name="Content Placeholder 9">
            <a:extLst>
              <a:ext uri="{FF2B5EF4-FFF2-40B4-BE49-F238E27FC236}">
                <a16:creationId xmlns:a16="http://schemas.microsoft.com/office/drawing/2014/main" id="{2D718140-AA1F-451E-B403-4B82713887E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61150" y="835003"/>
            <a:ext cx="5341960" cy="5341960"/>
          </a:xfrm>
        </p:spPr>
      </p:pic>
    </p:spTree>
    <p:extLst>
      <p:ext uri="{BB962C8B-B14F-4D97-AF65-F5344CB8AC3E}">
        <p14:creationId xmlns:p14="http://schemas.microsoft.com/office/powerpoint/2010/main" val="9561075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0116E7F-9F95-46A4-8F95-6EBC52347241}"/>
              </a:ext>
            </a:extLst>
          </p:cNvPr>
          <p:cNvPicPr>
            <a:picLocks noGrp="1" noChangeAspect="1"/>
          </p:cNvPicPr>
          <p:nvPr>
            <p:ph sz="half" idx="2"/>
          </p:nvPr>
        </p:nvPicPr>
        <p:blipFill rotWithShape="1">
          <a:blip r:embed="rId2">
            <a:alphaModFix amt="12000"/>
            <a:grayscl/>
            <a:extLst>
              <a:ext uri="{28A0092B-C50C-407E-A947-70E740481C1C}">
                <a14:useLocalDpi xmlns:a14="http://schemas.microsoft.com/office/drawing/2010/main" val="0"/>
              </a:ext>
            </a:extLst>
          </a:blip>
          <a:srcRect t="2580"/>
          <a:stretch/>
        </p:blipFill>
        <p:spPr>
          <a:xfrm>
            <a:off x="20" y="1"/>
            <a:ext cx="12191980" cy="5938683"/>
          </a:xfrm>
          <a:prstGeom prst="rect">
            <a:avLst/>
          </a:prstGeom>
          <a:effectLst>
            <a:reflection blurRad="38100" stA="55000" endPos="15000" dir="5400000" sy="-100000" algn="bl" rotWithShape="0"/>
          </a:effectLst>
        </p:spPr>
      </p:pic>
      <p:sp>
        <p:nvSpPr>
          <p:cNvPr id="2" name="Title 1">
            <a:extLst>
              <a:ext uri="{FF2B5EF4-FFF2-40B4-BE49-F238E27FC236}">
                <a16:creationId xmlns:a16="http://schemas.microsoft.com/office/drawing/2014/main" id="{95B0D323-D50B-4236-843F-F0456E40D87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Hard Disk Drives (HDD)</a:t>
            </a:r>
          </a:p>
        </p:txBody>
      </p:sp>
      <p:sp>
        <p:nvSpPr>
          <p:cNvPr id="3" name="Content Placeholder 2">
            <a:extLst>
              <a:ext uri="{FF2B5EF4-FFF2-40B4-BE49-F238E27FC236}">
                <a16:creationId xmlns:a16="http://schemas.microsoft.com/office/drawing/2014/main" id="{2251A477-7F48-4C18-9861-DAA949AA3011}"/>
              </a:ext>
            </a:extLst>
          </p:cNvPr>
          <p:cNvSpPr>
            <a:spLocks noGrp="1"/>
          </p:cNvSpPr>
          <p:nvPr>
            <p:ph sz="half" idx="1"/>
          </p:nvPr>
        </p:nvSpPr>
        <p:spPr>
          <a:xfrm>
            <a:off x="1120000" y="1825625"/>
            <a:ext cx="10233800" cy="4351338"/>
          </a:xfrm>
        </p:spPr>
        <p:txBody>
          <a:bodyPr vert="horz" lIns="91440" tIns="45720" rIns="91440" bIns="45720" rtlCol="0">
            <a:normAutofit/>
          </a:bodyPr>
          <a:lstStyle/>
          <a:p>
            <a:r>
              <a:rPr lang="en-US" dirty="0"/>
              <a:t>Not to be confused with SSDs</a:t>
            </a:r>
          </a:p>
          <a:p>
            <a:r>
              <a:rPr lang="en-US" dirty="0"/>
              <a:t>Specifically describes storage with magnetic platters</a:t>
            </a:r>
          </a:p>
          <a:p>
            <a:r>
              <a:rPr lang="en-US" sz="2800" dirty="0"/>
              <a:t>What to look for</a:t>
            </a:r>
            <a:r>
              <a:rPr lang="en-US" dirty="0"/>
              <a:t>:</a:t>
            </a:r>
          </a:p>
          <a:p>
            <a:pPr lvl="1"/>
            <a:r>
              <a:rPr lang="en-US" dirty="0"/>
              <a:t>Form Factor</a:t>
            </a:r>
          </a:p>
          <a:p>
            <a:pPr lvl="1"/>
            <a:r>
              <a:rPr lang="en-US" dirty="0"/>
              <a:t>Capacity</a:t>
            </a:r>
          </a:p>
          <a:p>
            <a:pPr lvl="1"/>
            <a:r>
              <a:rPr lang="en-US" dirty="0"/>
              <a:t>RPMs</a:t>
            </a:r>
          </a:p>
          <a:p>
            <a:pPr lvl="1"/>
            <a:r>
              <a:rPr lang="en-US" dirty="0"/>
              <a:t>Seek Time</a:t>
            </a:r>
          </a:p>
        </p:txBody>
      </p:sp>
    </p:spTree>
    <p:extLst>
      <p:ext uri="{BB962C8B-B14F-4D97-AF65-F5344CB8AC3E}">
        <p14:creationId xmlns:p14="http://schemas.microsoft.com/office/powerpoint/2010/main" val="1448361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Hard Disk Drives - Components</a:t>
            </a:r>
            <a:endParaRPr lang="en-US" dirty="0">
              <a:solidFill>
                <a:schemeClr val="tx1"/>
              </a:solidFill>
            </a:endParaRPr>
          </a:p>
        </p:txBody>
      </p:sp>
      <p:pic>
        <p:nvPicPr>
          <p:cNvPr id="35" name="Content Placeholder 29" descr="A picture containing text, electronics&#10;&#10;Description automatically generated">
            <a:extLst>
              <a:ext uri="{FF2B5EF4-FFF2-40B4-BE49-F238E27FC236}">
                <a16:creationId xmlns:a16="http://schemas.microsoft.com/office/drawing/2014/main" id="{9129D49C-97BD-42FA-B1C6-2E87DC09D534}"/>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r="46908"/>
          <a:stretch/>
        </p:blipFill>
        <p:spPr>
          <a:xfrm>
            <a:off x="2198546" y="1529410"/>
            <a:ext cx="4670936" cy="5115663"/>
          </a:xfrm>
        </p:spPr>
      </p:pic>
    </p:spTree>
    <p:custDataLst>
      <p:custData r:id="rId1"/>
      <p:tags r:id="rId2"/>
    </p:custDataLst>
    <p:extLst>
      <p:ext uri="{BB962C8B-B14F-4D97-AF65-F5344CB8AC3E}">
        <p14:creationId xmlns:p14="http://schemas.microsoft.com/office/powerpoint/2010/main" val="23554183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Hard Disk Drives - Platters</a:t>
            </a:r>
          </a:p>
        </p:txBody>
      </p:sp>
      <p:sp>
        <p:nvSpPr>
          <p:cNvPr id="5" name="Content Placeholder 4">
            <a:extLst>
              <a:ext uri="{FF2B5EF4-FFF2-40B4-BE49-F238E27FC236}">
                <a16:creationId xmlns:a16="http://schemas.microsoft.com/office/drawing/2014/main" id="{FA0741FD-463B-46F3-9EFF-00C1A69A8B82}"/>
              </a:ext>
            </a:extLst>
          </p:cNvPr>
          <p:cNvSpPr>
            <a:spLocks noGrp="1"/>
          </p:cNvSpPr>
          <p:nvPr>
            <p:ph sz="half" idx="2"/>
          </p:nvPr>
        </p:nvSpPr>
        <p:spPr/>
        <p:txBody>
          <a:bodyPr>
            <a:normAutofit/>
          </a:bodyPr>
          <a:lstStyle/>
          <a:p>
            <a:endParaRPr lang="en-US" dirty="0"/>
          </a:p>
        </p:txBody>
      </p:sp>
      <p:pic>
        <p:nvPicPr>
          <p:cNvPr id="7" name="Picture 6"/>
          <p:cNvPicPr>
            <a:picLocks/>
          </p:cNvPicPr>
          <p:nvPr>
            <p:custDataLst>
              <p:custData r:id="rId3"/>
              <p:tags r:id="rId4"/>
            </p:custDataLst>
          </p:nvPr>
        </p:nvPicPr>
        <p:blipFill>
          <a:blip r:embed="rId7">
            <a:extLst>
              <a:ext uri="{28A0092B-C50C-407E-A947-70E740481C1C}">
                <a14:useLocalDpi xmlns:a14="http://schemas.microsoft.com/office/drawing/2010/main" val="0"/>
              </a:ext>
            </a:extLst>
          </a:blip>
          <a:stretch>
            <a:fillRect/>
          </a:stretch>
        </p:blipFill>
        <p:spPr>
          <a:xfrm>
            <a:off x="8768701" y="762585"/>
            <a:ext cx="31567" cy="31555"/>
          </a:xfrm>
          <a:prstGeom prst="rect">
            <a:avLst/>
          </a:prstGeom>
        </p:spPr>
      </p:pic>
      <p:pic>
        <p:nvPicPr>
          <p:cNvPr id="9" name="Content Placeholder 8">
            <a:extLst>
              <a:ext uri="{FF2B5EF4-FFF2-40B4-BE49-F238E27FC236}">
                <a16:creationId xmlns:a16="http://schemas.microsoft.com/office/drawing/2014/main" id="{A5D5C664-2590-4366-9EE3-110919ED9654}"/>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t="9581" b="6003"/>
          <a:stretch/>
        </p:blipFill>
        <p:spPr>
          <a:xfrm>
            <a:off x="1526999" y="1477746"/>
            <a:ext cx="6189034" cy="5224535"/>
          </a:xfrm>
          <a:prstGeom prst="rect">
            <a:avLst/>
          </a:prstGeom>
          <a:solidFill>
            <a:schemeClr val="tx1"/>
          </a:solidFill>
          <a:ln>
            <a:noFill/>
          </a:ln>
          <a:effectLst>
            <a:outerShdw blurRad="292100" dist="139700" dir="2700000" algn="tl" rotWithShape="0">
              <a:srgbClr val="333333">
                <a:alpha val="65000"/>
              </a:srgbClr>
            </a:outerShdw>
          </a:effectLst>
        </p:spPr>
      </p:pic>
      <p:cxnSp>
        <p:nvCxnSpPr>
          <p:cNvPr id="8" name="Straight Arrow Connector 7"/>
          <p:cNvCxnSpPr>
            <a:cxnSpLocks/>
          </p:cNvCxnSpPr>
          <p:nvPr/>
        </p:nvCxnSpPr>
        <p:spPr>
          <a:xfrm flipH="1">
            <a:off x="4899120" y="2567031"/>
            <a:ext cx="453056" cy="9625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ustDataLst>
      <p:custData r:id="rId1"/>
      <p:tags r:id="rId2"/>
    </p:custDataLst>
    <p:extLst>
      <p:ext uri="{BB962C8B-B14F-4D97-AF65-F5344CB8AC3E}">
        <p14:creationId xmlns:p14="http://schemas.microsoft.com/office/powerpoint/2010/main" val="1947917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973E49FA-65AB-4B39-BE77-7E998A75022A}"/>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6455236" y="2572344"/>
            <a:ext cx="4763165" cy="2857899"/>
          </a:xfrm>
          <a:prstGeom prst="rect">
            <a:avLst/>
          </a:prstGeom>
          <a:solidFill>
            <a:schemeClr val="tx1"/>
          </a:solidFill>
        </p:spPr>
      </p:pic>
      <p:sp>
        <p:nvSpPr>
          <p:cNvPr id="2" name="Title 1"/>
          <p:cNvSpPr>
            <a:spLocks noGrp="1"/>
          </p:cNvSpPr>
          <p:nvPr>
            <p:ph type="title"/>
          </p:nvPr>
        </p:nvSpPr>
        <p:spPr/>
        <p:txBody>
          <a:bodyPr>
            <a:normAutofit fontScale="90000"/>
          </a:bodyPr>
          <a:lstStyle/>
          <a:p>
            <a:r>
              <a:rPr lang="en-US" dirty="0"/>
              <a:t>Hard Disk Drives – Read/Write Heads</a:t>
            </a:r>
          </a:p>
        </p:txBody>
      </p:sp>
      <p:cxnSp>
        <p:nvCxnSpPr>
          <p:cNvPr id="10" name="Straight Arrow Connector 9"/>
          <p:cNvCxnSpPr>
            <a:cxnSpLocks/>
          </p:cNvCxnSpPr>
          <p:nvPr/>
        </p:nvCxnSpPr>
        <p:spPr>
          <a:xfrm flipV="1">
            <a:off x="10469461" y="4320330"/>
            <a:ext cx="478172" cy="13674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7498861" y="5516430"/>
            <a:ext cx="1411889" cy="523220"/>
          </a:xfrm>
          <a:prstGeom prst="rect">
            <a:avLst/>
          </a:prstGeom>
        </p:spPr>
        <p:txBody>
          <a:bodyPr wrap="square">
            <a:spAutoFit/>
          </a:bodyPr>
          <a:lstStyle/>
          <a:p>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Arms</a:t>
            </a:r>
            <a:r>
              <a:rPr lang="en-US" sz="2800" b="1" dirty="0"/>
              <a:t> </a:t>
            </a:r>
          </a:p>
        </p:txBody>
      </p:sp>
      <p:cxnSp>
        <p:nvCxnSpPr>
          <p:cNvPr id="12" name="Straight Arrow Connector 11"/>
          <p:cNvCxnSpPr>
            <a:cxnSpLocks/>
          </p:cNvCxnSpPr>
          <p:nvPr/>
        </p:nvCxnSpPr>
        <p:spPr>
          <a:xfrm flipV="1">
            <a:off x="8514826" y="3758269"/>
            <a:ext cx="1199625" cy="18371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p:cNvPicPr>
          <p:nvPr>
            <p:custDataLst>
              <p:custData r:id="rId3"/>
              <p:tags r:id="rId4"/>
            </p:custDataLst>
          </p:nvPr>
        </p:nvPicPr>
        <p:blipFill>
          <a:blip r:embed="rId8">
            <a:extLst>
              <a:ext uri="{28A0092B-C50C-407E-A947-70E740481C1C}">
                <a14:useLocalDpi xmlns:a14="http://schemas.microsoft.com/office/drawing/2010/main" val="0"/>
              </a:ext>
            </a:extLst>
          </a:blip>
          <a:stretch>
            <a:fillRect/>
          </a:stretch>
        </p:blipFill>
        <p:spPr>
          <a:xfrm>
            <a:off x="9844717" y="1246709"/>
            <a:ext cx="31567" cy="31555"/>
          </a:xfrm>
          <a:prstGeom prst="rect">
            <a:avLst/>
          </a:prstGeom>
        </p:spPr>
      </p:pic>
      <p:sp>
        <p:nvSpPr>
          <p:cNvPr id="3" name="Rectangle 2"/>
          <p:cNvSpPr/>
          <p:nvPr/>
        </p:nvSpPr>
        <p:spPr>
          <a:xfrm>
            <a:off x="8836818" y="5773923"/>
            <a:ext cx="3026531" cy="523220"/>
          </a:xfrm>
          <a:prstGeom prst="rect">
            <a:avLst/>
          </a:prstGeom>
        </p:spPr>
        <p:txBody>
          <a:bodyPr wrap="square">
            <a:spAutoFit/>
          </a:bodyPr>
          <a:lstStyle/>
          <a:p>
            <a:r>
              <a:rPr lang="en-US" sz="2800" dirty="0">
                <a:gradFill>
                  <a:gsLst>
                    <a:gs pos="34000">
                      <a:schemeClr val="tx1">
                        <a:lumMod val="93000"/>
                      </a:schemeClr>
                    </a:gs>
                    <a:gs pos="0">
                      <a:schemeClr val="bg1">
                        <a:lumMod val="25000"/>
                        <a:lumOff val="75000"/>
                      </a:schemeClr>
                    </a:gs>
                    <a:gs pos="100000">
                      <a:schemeClr val="tx2">
                        <a:lumMod val="0"/>
                        <a:lumOff val="100000"/>
                      </a:schemeClr>
                    </a:gs>
                  </a:gsLst>
                  <a:lin ang="4800000" scaled="0"/>
                </a:gradFill>
              </a:rPr>
              <a:t>Read/Write Heads</a:t>
            </a:r>
          </a:p>
        </p:txBody>
      </p:sp>
      <p:pic>
        <p:nvPicPr>
          <p:cNvPr id="11" name="Picture 2" descr="http://www.dtidata.com/resourcecenter/hard-drive-recovery.jpg">
            <a:extLst>
              <a:ext uri="{FF2B5EF4-FFF2-40B4-BE49-F238E27FC236}">
                <a16:creationId xmlns:a16="http://schemas.microsoft.com/office/drawing/2014/main" id="{DF5F7299-70EE-24D4-EC2A-A5380A526EEE}"/>
              </a:ext>
            </a:extLst>
          </p:cNvPr>
          <p:cNvPicPr>
            <a:picLocks noGrp="1" noChangeAspect="1" noChangeArrowheads="1"/>
          </p:cNvPicPr>
          <p:nvPr>
            <p:ph sz="half" idx="1"/>
          </p:nvPr>
        </p:nvPicPr>
        <p:blipFill>
          <a:blip r:embed="rId9">
            <a:extLst>
              <a:ext uri="{28A0092B-C50C-407E-A947-70E740481C1C}">
                <a14:useLocalDpi xmlns:a14="http://schemas.microsoft.com/office/drawing/2010/main" val="0"/>
              </a:ext>
            </a:extLst>
          </a:blip>
          <a:srcRect/>
          <a:stretch>
            <a:fillRect/>
          </a:stretch>
        </p:blipFill>
        <p:spPr bwMode="auto">
          <a:xfrm>
            <a:off x="553086" y="2248936"/>
            <a:ext cx="5542914" cy="35249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ustDataLst>
      <p:custData r:id="rId1"/>
      <p:tags r:id="rId2"/>
    </p:custDataLst>
    <p:extLst>
      <p:ext uri="{BB962C8B-B14F-4D97-AF65-F5344CB8AC3E}">
        <p14:creationId xmlns:p14="http://schemas.microsoft.com/office/powerpoint/2010/main" val="38076380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109" y="154310"/>
            <a:ext cx="10515600" cy="1325563"/>
          </a:xfrm>
        </p:spPr>
        <p:txBody>
          <a:bodyPr>
            <a:normAutofit fontScale="90000"/>
          </a:bodyPr>
          <a:lstStyle/>
          <a:p>
            <a:r>
              <a:rPr lang="en-US" dirty="0"/>
              <a:t>Hard Disk Drives – Scale of Read/Write Heads</a:t>
            </a:r>
          </a:p>
        </p:txBody>
      </p:sp>
      <p:sp>
        <p:nvSpPr>
          <p:cNvPr id="3" name="Rectangle 2"/>
          <p:cNvSpPr/>
          <p:nvPr/>
        </p:nvSpPr>
        <p:spPr>
          <a:xfrm>
            <a:off x="233109" y="4187457"/>
            <a:ext cx="8694057" cy="369332"/>
          </a:xfrm>
          <a:prstGeom prst="rect">
            <a:avLst/>
          </a:prstGeom>
        </p:spPr>
        <p:txBody>
          <a:bodyPr wrap="square">
            <a:spAutoFit/>
          </a:bodyPr>
          <a:lstStyle/>
          <a:p>
            <a:r>
              <a:rPr lang="en-US" b="1" dirty="0"/>
              <a:t>VACUUM SEALED: </a:t>
            </a:r>
          </a:p>
        </p:txBody>
      </p:sp>
      <p:pic>
        <p:nvPicPr>
          <p:cNvPr id="14338" name="Picture 2" descr="http://www.seagate.com/www-content/ti-dm/_shared/images/ti-transitionadvanced-fig6-600x29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2755" y="2201200"/>
            <a:ext cx="8881045" cy="43418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472755" y="1948959"/>
            <a:ext cx="8818272" cy="13514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custData r:id="rId1"/>
      <p:tags r:id="rId2"/>
    </p:custDataLst>
    <p:extLst>
      <p:ext uri="{BB962C8B-B14F-4D97-AF65-F5344CB8AC3E}">
        <p14:creationId xmlns:p14="http://schemas.microsoft.com/office/powerpoint/2010/main" val="40554278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055074" cy="1325563"/>
          </a:xfrm>
        </p:spPr>
        <p:txBody>
          <a:bodyPr>
            <a:normAutofit fontScale="90000"/>
          </a:bodyPr>
          <a:lstStyle/>
          <a:p>
            <a:r>
              <a:rPr lang="en-US" dirty="0"/>
              <a:t>Hard Disk Drives - Form Factors</a:t>
            </a:r>
          </a:p>
        </p:txBody>
      </p:sp>
      <p:sp>
        <p:nvSpPr>
          <p:cNvPr id="3" name="Content Placeholder 2">
            <a:extLst>
              <a:ext uri="{FF2B5EF4-FFF2-40B4-BE49-F238E27FC236}">
                <a16:creationId xmlns:a16="http://schemas.microsoft.com/office/drawing/2014/main" id="{942BC423-BB6A-4735-AB99-11418FCFC9C7}"/>
              </a:ext>
            </a:extLst>
          </p:cNvPr>
          <p:cNvSpPr>
            <a:spLocks noGrp="1"/>
          </p:cNvSpPr>
          <p:nvPr>
            <p:ph sz="half" idx="1"/>
          </p:nvPr>
        </p:nvSpPr>
        <p:spPr/>
        <p:txBody>
          <a:bodyPr/>
          <a:lstStyle/>
          <a:p>
            <a:endParaRPr lang="en-US" dirty="0"/>
          </a:p>
        </p:txBody>
      </p:sp>
      <p:pic>
        <p:nvPicPr>
          <p:cNvPr id="6" name="Content Placeholder 5">
            <a:extLst>
              <a:ext uri="{FF2B5EF4-FFF2-40B4-BE49-F238E27FC236}">
                <a16:creationId xmlns:a16="http://schemas.microsoft.com/office/drawing/2014/main" id="{09A7BE7C-CB06-41A0-981C-0B5E09CE4A6E}"/>
              </a:ext>
            </a:extLst>
          </p:cNvPr>
          <p:cNvPicPr>
            <a:picLocks noGrp="1" noChangeAspect="1"/>
          </p:cNvPicPr>
          <p:nvPr>
            <p:ph sz="half" idx="2"/>
          </p:nvPr>
        </p:nvPicPr>
        <p:blipFill rotWithShape="1">
          <a:blip r:embed="rId5">
            <a:extLst>
              <a:ext uri="{28A0092B-C50C-407E-A947-70E740481C1C}">
                <a14:useLocalDpi xmlns:a14="http://schemas.microsoft.com/office/drawing/2010/main" val="0"/>
              </a:ext>
            </a:extLst>
          </a:blip>
          <a:srcRect t="3804" r="3264" b="3739"/>
          <a:stretch/>
        </p:blipFill>
        <p:spPr>
          <a:xfrm>
            <a:off x="6994757" y="2392471"/>
            <a:ext cx="5098577" cy="3654786"/>
          </a:xfrm>
          <a:prstGeom prst="rect">
            <a:avLst/>
          </a:prstGeom>
          <a:solidFill>
            <a:schemeClr val="tx1"/>
          </a:solidFill>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8420B99-247B-442A-9E74-64294697ED98}"/>
              </a:ext>
            </a:extLst>
          </p:cNvPr>
          <p:cNvPicPr>
            <a:picLocks noChangeAspect="1"/>
          </p:cNvPicPr>
          <p:nvPr/>
        </p:nvPicPr>
        <p:blipFill rotWithShape="1">
          <a:blip r:embed="rId6">
            <a:extLst>
              <a:ext uri="{28A0092B-C50C-407E-A947-70E740481C1C}">
                <a14:useLocalDpi xmlns:a14="http://schemas.microsoft.com/office/drawing/2010/main" val="0"/>
              </a:ext>
            </a:extLst>
          </a:blip>
          <a:srcRect r="24131"/>
          <a:stretch/>
        </p:blipFill>
        <p:spPr>
          <a:xfrm>
            <a:off x="838199" y="1825625"/>
            <a:ext cx="5874757" cy="4351338"/>
          </a:xfrm>
          <a:prstGeom prst="rect">
            <a:avLst/>
          </a:prstGeom>
        </p:spPr>
      </p:pic>
    </p:spTree>
    <p:custDataLst>
      <p:custData r:id="rId1"/>
      <p:tags r:id="rId2"/>
    </p:custDataLst>
    <p:extLst>
      <p:ext uri="{BB962C8B-B14F-4D97-AF65-F5344CB8AC3E}">
        <p14:creationId xmlns:p14="http://schemas.microsoft.com/office/powerpoint/2010/main" val="3639992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92E9-E527-43C7-BA26-9B47C0D247BE}"/>
              </a:ext>
            </a:extLst>
          </p:cNvPr>
          <p:cNvSpPr>
            <a:spLocks noGrp="1"/>
          </p:cNvSpPr>
          <p:nvPr>
            <p:ph type="title"/>
          </p:nvPr>
        </p:nvSpPr>
        <p:spPr/>
        <p:txBody>
          <a:bodyPr>
            <a:normAutofit/>
          </a:bodyPr>
          <a:lstStyle/>
          <a:p>
            <a:r>
              <a:rPr lang="en-US" dirty="0"/>
              <a:t>System Case Sizes</a:t>
            </a:r>
          </a:p>
        </p:txBody>
      </p:sp>
      <p:pic>
        <p:nvPicPr>
          <p:cNvPr id="5" name="Content Placeholder 4">
            <a:extLst>
              <a:ext uri="{FF2B5EF4-FFF2-40B4-BE49-F238E27FC236}">
                <a16:creationId xmlns:a16="http://schemas.microsoft.com/office/drawing/2014/main" id="{DE787CF2-16CE-4081-BC01-40C5F321E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3266" y="1825625"/>
            <a:ext cx="8308043" cy="4351338"/>
          </a:xfrm>
        </p:spPr>
      </p:pic>
    </p:spTree>
    <p:extLst>
      <p:ext uri="{BB962C8B-B14F-4D97-AF65-F5344CB8AC3E}">
        <p14:creationId xmlns:p14="http://schemas.microsoft.com/office/powerpoint/2010/main" val="38836038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5325879-C4B2-475E-B853-DC8F21A63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12C085F-3B19-420D-902A-B55695F50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8105" cy="6858000"/>
          </a:xfrm>
          <a:prstGeom prst="rect">
            <a:avLst/>
          </a:prstGeom>
          <a:blipFill>
            <a:blip r:embed="rId5"/>
            <a:stretch>
              <a:fillRect r="-164004"/>
            </a:stretch>
          </a:blipFill>
          <a:ln>
            <a:noFill/>
          </a:ln>
          <a:effectLst>
            <a:outerShdw blurRad="139700" dist="508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3435625" cy="1325563"/>
          </a:xfrm>
        </p:spPr>
        <p:txBody>
          <a:bodyPr vert="horz" lIns="91440" tIns="45720" rIns="91440" bIns="45720" rtlCol="0">
            <a:normAutofit/>
          </a:bodyPr>
          <a:lstStyle/>
          <a:p>
            <a:r>
              <a:rPr lang="en-US" sz="2800" dirty="0">
                <a:gradFill flip="none" rotWithShape="1">
                  <a:gsLst>
                    <a:gs pos="28000">
                      <a:srgbClr val="EDEDED"/>
                    </a:gs>
                    <a:gs pos="0">
                      <a:srgbClr val="BFBFBF"/>
                    </a:gs>
                    <a:gs pos="100000">
                      <a:srgbClr val="FFFFFF"/>
                    </a:gs>
                  </a:gsLst>
                  <a:lin ang="4800000" scaled="0"/>
                  <a:tileRect/>
                </a:gradFill>
              </a:rPr>
              <a:t>Hard Disk Drives – RPMs and Seek Time</a:t>
            </a:r>
          </a:p>
        </p:txBody>
      </p:sp>
      <p:sp>
        <p:nvSpPr>
          <p:cNvPr id="15" name="Content Placeholder 14">
            <a:extLst>
              <a:ext uri="{FF2B5EF4-FFF2-40B4-BE49-F238E27FC236}">
                <a16:creationId xmlns:a16="http://schemas.microsoft.com/office/drawing/2014/main" id="{EFEC5494-6FC9-2D86-3BC9-F584DDEE7A21}"/>
              </a:ext>
            </a:extLst>
          </p:cNvPr>
          <p:cNvSpPr>
            <a:spLocks noGrp="1"/>
          </p:cNvSpPr>
          <p:nvPr>
            <p:ph idx="1"/>
          </p:nvPr>
        </p:nvSpPr>
        <p:spPr>
          <a:xfrm>
            <a:off x="666974" y="1825625"/>
            <a:ext cx="3606853" cy="4351338"/>
          </a:xfrm>
        </p:spPr>
        <p:txBody>
          <a:bodyPr>
            <a:normAutofit/>
          </a:bodyPr>
          <a:lstStyle/>
          <a:p>
            <a:endParaRPr lang="en-US" sz="2000">
              <a:gradFill>
                <a:gsLst>
                  <a:gs pos="34000">
                    <a:srgbClr val="EDEDED"/>
                  </a:gs>
                  <a:gs pos="0">
                    <a:srgbClr val="BFBFBF"/>
                  </a:gs>
                  <a:gs pos="100000">
                    <a:srgbClr val="FFFFFF"/>
                  </a:gs>
                </a:gsLst>
                <a:lin ang="4800000" scaled="0"/>
              </a:gradFill>
            </a:endParaRPr>
          </a:p>
        </p:txBody>
      </p:sp>
      <p:pic>
        <p:nvPicPr>
          <p:cNvPr id="11" name="Content Placeholder 9">
            <a:extLst>
              <a:ext uri="{FF2B5EF4-FFF2-40B4-BE49-F238E27FC236}">
                <a16:creationId xmlns:a16="http://schemas.microsoft.com/office/drawing/2014/main" id="{9D1DA181-4EFD-3110-A69A-0290DAF8456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74539" y="1471175"/>
            <a:ext cx="6314487" cy="3915650"/>
          </a:xfrm>
          <a:prstGeom prst="rect">
            <a:avLst/>
          </a:prstGeom>
        </p:spPr>
      </p:pic>
    </p:spTree>
    <p:custDataLst>
      <p:custData r:id="rId1"/>
      <p:tags r:id="rId2"/>
    </p:custDataLst>
    <p:extLst>
      <p:ext uri="{BB962C8B-B14F-4D97-AF65-F5344CB8AC3E}">
        <p14:creationId xmlns:p14="http://schemas.microsoft.com/office/powerpoint/2010/main" val="588266065"/>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device&#10;&#10;Description automatically generated">
            <a:extLst>
              <a:ext uri="{FF2B5EF4-FFF2-40B4-BE49-F238E27FC236}">
                <a16:creationId xmlns:a16="http://schemas.microsoft.com/office/drawing/2014/main" id="{086A7F7C-B006-4C59-8F39-ECA021C593D2}"/>
              </a:ext>
            </a:extLst>
          </p:cNvPr>
          <p:cNvPicPr>
            <a:picLocks noGrp="1" noChangeAspect="1"/>
          </p:cNvPicPr>
          <p:nvPr>
            <p:ph idx="1"/>
          </p:nvPr>
        </p:nvPicPr>
        <p:blipFill rotWithShape="1">
          <a:blip r:embed="rId2">
            <a:alphaModFix amt="12000"/>
            <a:grayscl/>
            <a:extLst>
              <a:ext uri="{28A0092B-C50C-407E-A947-70E740481C1C}">
                <a14:useLocalDpi xmlns:a14="http://schemas.microsoft.com/office/drawing/2010/main" val="0"/>
              </a:ext>
            </a:extLst>
          </a:blip>
          <a:srcRect t="8369" b="19200"/>
          <a:stretch/>
        </p:blipFill>
        <p:spPr>
          <a:xfrm>
            <a:off x="20" y="1"/>
            <a:ext cx="12191980" cy="5938683"/>
          </a:xfrm>
          <a:prstGeom prst="rect">
            <a:avLst/>
          </a:prstGeom>
          <a:effectLst>
            <a:reflection blurRad="38100" stA="55000" endPos="15000" dir="5400000" sy="-100000" algn="bl" rotWithShape="0"/>
          </a:effectLst>
        </p:spPr>
      </p:pic>
      <p:sp>
        <p:nvSpPr>
          <p:cNvPr id="2" name="Title 1">
            <a:extLst>
              <a:ext uri="{FF2B5EF4-FFF2-40B4-BE49-F238E27FC236}">
                <a16:creationId xmlns:a16="http://schemas.microsoft.com/office/drawing/2014/main" id="{E4A8EC07-E957-40BA-9E0C-A022B05800FA}"/>
              </a:ext>
            </a:extLst>
          </p:cNvPr>
          <p:cNvSpPr>
            <a:spLocks noGrp="1"/>
          </p:cNvSpPr>
          <p:nvPr>
            <p:ph type="title"/>
          </p:nvPr>
        </p:nvSpPr>
        <p:spPr>
          <a:xfrm>
            <a:off x="2209800" y="4464028"/>
            <a:ext cx="9144000" cy="1641490"/>
          </a:xfrm>
        </p:spPr>
        <p:txBody>
          <a:bodyPr vert="horz" wrap="none" lIns="91440" tIns="45720" rIns="91440" bIns="45720" rtlCol="0" anchor="t">
            <a:normAutofit/>
          </a:bodyPr>
          <a:lstStyle/>
          <a:p>
            <a:pPr algn="r"/>
            <a:r>
              <a:rPr lang="en-US" sz="88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Storage Device Interfaces</a:t>
            </a:r>
          </a:p>
        </p:txBody>
      </p:sp>
    </p:spTree>
    <p:extLst>
      <p:ext uri="{BB962C8B-B14F-4D97-AF65-F5344CB8AC3E}">
        <p14:creationId xmlns:p14="http://schemas.microsoft.com/office/powerpoint/2010/main" val="909411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Storage Interfaces – IDE/PATA</a:t>
            </a:r>
          </a:p>
        </p:txBody>
      </p:sp>
      <p:sp>
        <p:nvSpPr>
          <p:cNvPr id="3" name="Rectangle 2"/>
          <p:cNvSpPr/>
          <p:nvPr/>
        </p:nvSpPr>
        <p:spPr>
          <a:xfrm>
            <a:off x="8478610" y="2326270"/>
            <a:ext cx="2414975" cy="707886"/>
          </a:xfrm>
          <a:prstGeom prst="rect">
            <a:avLst/>
          </a:prstGeom>
        </p:spPr>
        <p:txBody>
          <a:bodyPr wrap="square">
            <a:spAutoFit/>
          </a:bodyPr>
          <a:lstStyle/>
          <a:p>
            <a:r>
              <a:rPr lang="en-US" sz="4000" b="1" dirty="0"/>
              <a:t>PATA</a:t>
            </a: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r="23180" b="36590"/>
          <a:stretch/>
        </p:blipFill>
        <p:spPr>
          <a:xfrm>
            <a:off x="2872700" y="1640302"/>
            <a:ext cx="5612675" cy="1544303"/>
          </a:xfrm>
          <a:prstGeom prst="rect">
            <a:avLst/>
          </a:prstGeom>
        </p:spPr>
      </p:pic>
      <p:pic>
        <p:nvPicPr>
          <p:cNvPr id="8" name="Picture 7"/>
          <p:cNvPicPr>
            <a:picLocks noChangeAspect="1"/>
          </p:cNvPicPr>
          <p:nvPr/>
        </p:nvPicPr>
        <p:blipFill rotWithShape="1">
          <a:blip r:embed="rId6">
            <a:extLst>
              <a:ext uri="{28A0092B-C50C-407E-A947-70E740481C1C}">
                <a14:useLocalDpi xmlns:a14="http://schemas.microsoft.com/office/drawing/2010/main" val="0"/>
              </a:ext>
            </a:extLst>
          </a:blip>
          <a:srcRect b="13648"/>
          <a:stretch/>
        </p:blipFill>
        <p:spPr>
          <a:xfrm>
            <a:off x="590109" y="3241447"/>
            <a:ext cx="5715798" cy="3701783"/>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35774" y="3883326"/>
            <a:ext cx="2418026" cy="2418026"/>
          </a:xfrm>
          <a:prstGeom prst="rect">
            <a:avLst/>
          </a:prstGeom>
        </p:spPr>
      </p:pic>
      <p:sp>
        <p:nvSpPr>
          <p:cNvPr id="10" name="TextBox 9"/>
          <p:cNvSpPr txBox="1"/>
          <p:nvPr/>
        </p:nvSpPr>
        <p:spPr>
          <a:xfrm>
            <a:off x="1529055" y="4469283"/>
            <a:ext cx="1766830" cy="369332"/>
          </a:xfrm>
          <a:prstGeom prst="rect">
            <a:avLst/>
          </a:prstGeom>
          <a:noFill/>
        </p:spPr>
        <p:txBody>
          <a:bodyPr wrap="none" rtlCol="0">
            <a:spAutoFit/>
          </a:bodyPr>
          <a:lstStyle/>
          <a:p>
            <a:r>
              <a:rPr lang="en-US" b="1" dirty="0"/>
              <a:t>40 PIN or 80 Pin</a:t>
            </a:r>
          </a:p>
        </p:txBody>
      </p:sp>
      <p:sp>
        <p:nvSpPr>
          <p:cNvPr id="11" name="TextBox 10"/>
          <p:cNvSpPr txBox="1"/>
          <p:nvPr/>
        </p:nvSpPr>
        <p:spPr>
          <a:xfrm>
            <a:off x="8485375" y="4569891"/>
            <a:ext cx="800219" cy="369332"/>
          </a:xfrm>
          <a:prstGeom prst="rect">
            <a:avLst/>
          </a:prstGeom>
          <a:noFill/>
        </p:spPr>
        <p:txBody>
          <a:bodyPr wrap="none" rtlCol="0">
            <a:spAutoFit/>
          </a:bodyPr>
          <a:lstStyle/>
          <a:p>
            <a:r>
              <a:rPr lang="en-US" b="1" dirty="0"/>
              <a:t>Molex</a:t>
            </a:r>
          </a:p>
        </p:txBody>
      </p:sp>
      <p:sp>
        <p:nvSpPr>
          <p:cNvPr id="12" name="Rectangle 11"/>
          <p:cNvSpPr/>
          <p:nvPr/>
        </p:nvSpPr>
        <p:spPr>
          <a:xfrm>
            <a:off x="8506220" y="1954062"/>
            <a:ext cx="2485572" cy="307777"/>
          </a:xfrm>
          <a:prstGeom prst="rect">
            <a:avLst/>
          </a:prstGeom>
        </p:spPr>
        <p:txBody>
          <a:bodyPr wrap="square">
            <a:spAutoFit/>
          </a:bodyPr>
          <a:lstStyle/>
          <a:p>
            <a:r>
              <a:rPr lang="en-US" sz="1400" b="1" dirty="0"/>
              <a:t>Integrated Device Electronics</a:t>
            </a:r>
          </a:p>
        </p:txBody>
      </p:sp>
      <p:sp>
        <p:nvSpPr>
          <p:cNvPr id="13" name="Rectangle 12"/>
          <p:cNvSpPr/>
          <p:nvPr/>
        </p:nvSpPr>
        <p:spPr>
          <a:xfrm>
            <a:off x="8478610" y="2865564"/>
            <a:ext cx="3316613" cy="523220"/>
          </a:xfrm>
          <a:prstGeom prst="rect">
            <a:avLst/>
          </a:prstGeom>
        </p:spPr>
        <p:txBody>
          <a:bodyPr wrap="square">
            <a:spAutoFit/>
          </a:bodyPr>
          <a:lstStyle/>
          <a:p>
            <a:r>
              <a:rPr lang="en-US" sz="1400" b="1" dirty="0"/>
              <a:t>Parallel Advanced Technology Attachment</a:t>
            </a:r>
          </a:p>
        </p:txBody>
      </p:sp>
      <p:sp>
        <p:nvSpPr>
          <p:cNvPr id="14" name="Rectangle 13"/>
          <p:cNvSpPr/>
          <p:nvPr/>
        </p:nvSpPr>
        <p:spPr>
          <a:xfrm>
            <a:off x="8470644" y="1470914"/>
            <a:ext cx="2414975" cy="707886"/>
          </a:xfrm>
          <a:prstGeom prst="rect">
            <a:avLst/>
          </a:prstGeom>
        </p:spPr>
        <p:txBody>
          <a:bodyPr wrap="square">
            <a:spAutoFit/>
          </a:bodyPr>
          <a:lstStyle/>
          <a:p>
            <a:r>
              <a:rPr lang="en-US" sz="4000" b="1" dirty="0"/>
              <a:t>IDE</a:t>
            </a:r>
          </a:p>
        </p:txBody>
      </p:sp>
      <p:sp>
        <p:nvSpPr>
          <p:cNvPr id="15" name="Rectangle 14">
            <a:extLst>
              <a:ext uri="{FF2B5EF4-FFF2-40B4-BE49-F238E27FC236}">
                <a16:creationId xmlns:a16="http://schemas.microsoft.com/office/drawing/2014/main" id="{93604DCE-3E9E-48C5-B33B-56E44890F70E}"/>
              </a:ext>
            </a:extLst>
          </p:cNvPr>
          <p:cNvSpPr/>
          <p:nvPr/>
        </p:nvSpPr>
        <p:spPr>
          <a:xfrm>
            <a:off x="4471549" y="5174218"/>
            <a:ext cx="4464225" cy="707886"/>
          </a:xfrm>
          <a:prstGeom prst="rect">
            <a:avLst/>
          </a:prstGeom>
        </p:spPr>
        <p:txBody>
          <a:bodyPr wrap="square">
            <a:spAutoFit/>
          </a:bodyPr>
          <a:lstStyle/>
          <a:p>
            <a:r>
              <a:rPr lang="en-US" sz="4000" b="1" dirty="0"/>
              <a:t>Max throughput:</a:t>
            </a:r>
          </a:p>
        </p:txBody>
      </p:sp>
      <p:sp>
        <p:nvSpPr>
          <p:cNvPr id="16" name="Rectangle 15">
            <a:extLst>
              <a:ext uri="{FF2B5EF4-FFF2-40B4-BE49-F238E27FC236}">
                <a16:creationId xmlns:a16="http://schemas.microsoft.com/office/drawing/2014/main" id="{31E307A1-5748-459A-90D0-36D75D0E3EA2}"/>
              </a:ext>
            </a:extLst>
          </p:cNvPr>
          <p:cNvSpPr/>
          <p:nvPr/>
        </p:nvSpPr>
        <p:spPr>
          <a:xfrm>
            <a:off x="4471548" y="5782096"/>
            <a:ext cx="4464225" cy="707886"/>
          </a:xfrm>
          <a:prstGeom prst="rect">
            <a:avLst/>
          </a:prstGeom>
        </p:spPr>
        <p:txBody>
          <a:bodyPr wrap="square">
            <a:spAutoFit/>
          </a:bodyPr>
          <a:lstStyle/>
          <a:p>
            <a:r>
              <a:rPr lang="en-US" sz="4000" dirty="0"/>
              <a:t>133MB/s (PATA 133)</a:t>
            </a:r>
          </a:p>
        </p:txBody>
      </p:sp>
    </p:spTree>
    <p:custDataLst>
      <p:custData r:id="rId1"/>
      <p:tags r:id="rId2"/>
    </p:custDataLst>
    <p:extLst>
      <p:ext uri="{BB962C8B-B14F-4D97-AF65-F5344CB8AC3E}">
        <p14:creationId xmlns:p14="http://schemas.microsoft.com/office/powerpoint/2010/main" val="13422816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Storage Interfaces - SATA</a:t>
            </a:r>
          </a:p>
        </p:txBody>
      </p:sp>
      <p:sp>
        <p:nvSpPr>
          <p:cNvPr id="3" name="Rectangle 2"/>
          <p:cNvSpPr/>
          <p:nvPr/>
        </p:nvSpPr>
        <p:spPr>
          <a:xfrm>
            <a:off x="6302850" y="1997456"/>
            <a:ext cx="1781342" cy="707886"/>
          </a:xfrm>
          <a:prstGeom prst="rect">
            <a:avLst/>
          </a:prstGeom>
        </p:spPr>
        <p:txBody>
          <a:bodyPr wrap="square">
            <a:spAutoFit/>
          </a:bodyPr>
          <a:lstStyle/>
          <a:p>
            <a:r>
              <a:rPr lang="en-US" sz="4000" b="1" dirty="0"/>
              <a:t>SATA</a:t>
            </a:r>
          </a:p>
        </p:txBody>
      </p:sp>
      <p:sp>
        <p:nvSpPr>
          <p:cNvPr id="11" name="TextBox 10"/>
          <p:cNvSpPr txBox="1"/>
          <p:nvPr/>
        </p:nvSpPr>
        <p:spPr>
          <a:xfrm>
            <a:off x="9719044" y="5994423"/>
            <a:ext cx="1409425" cy="369332"/>
          </a:xfrm>
          <a:prstGeom prst="rect">
            <a:avLst/>
          </a:prstGeom>
          <a:noFill/>
        </p:spPr>
        <p:txBody>
          <a:bodyPr wrap="none" rtlCol="0">
            <a:spAutoFit/>
          </a:bodyPr>
          <a:lstStyle/>
          <a:p>
            <a:r>
              <a:rPr lang="en-US" b="1" dirty="0"/>
              <a:t>Power Cable</a:t>
            </a:r>
          </a:p>
        </p:txBody>
      </p:sp>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17961"/>
          <a:stretch/>
        </p:blipFill>
        <p:spPr>
          <a:xfrm>
            <a:off x="576085" y="1690688"/>
            <a:ext cx="5388054" cy="2210154"/>
          </a:xfrm>
          <a:prstGeom prst="rect">
            <a:avLst/>
          </a:prstGeom>
          <a:solidFill>
            <a:schemeClr val="tx1"/>
          </a:solidFill>
        </p:spPr>
      </p:pic>
      <p:sp>
        <p:nvSpPr>
          <p:cNvPr id="13" name="Rectangle 12"/>
          <p:cNvSpPr/>
          <p:nvPr/>
        </p:nvSpPr>
        <p:spPr>
          <a:xfrm>
            <a:off x="6096000" y="2623653"/>
            <a:ext cx="3173052" cy="523220"/>
          </a:xfrm>
          <a:prstGeom prst="rect">
            <a:avLst/>
          </a:prstGeom>
        </p:spPr>
        <p:txBody>
          <a:bodyPr wrap="square">
            <a:spAutoFit/>
          </a:bodyPr>
          <a:lstStyle/>
          <a:p>
            <a:r>
              <a:rPr lang="en-US" sz="1400" b="1" dirty="0"/>
              <a:t>Serial Advanced Technology Attachment</a:t>
            </a:r>
          </a:p>
        </p:txBody>
      </p:sp>
      <p:sp>
        <p:nvSpPr>
          <p:cNvPr id="8" name="Rectangle 7">
            <a:extLst>
              <a:ext uri="{FF2B5EF4-FFF2-40B4-BE49-F238E27FC236}">
                <a16:creationId xmlns:a16="http://schemas.microsoft.com/office/drawing/2014/main" id="{F49C1DC5-8196-4EAD-B824-8CFD7DAE80D5}"/>
              </a:ext>
            </a:extLst>
          </p:cNvPr>
          <p:cNvSpPr/>
          <p:nvPr/>
        </p:nvSpPr>
        <p:spPr>
          <a:xfrm>
            <a:off x="576086" y="3910641"/>
            <a:ext cx="4464225" cy="707886"/>
          </a:xfrm>
          <a:prstGeom prst="rect">
            <a:avLst/>
          </a:prstGeom>
        </p:spPr>
        <p:txBody>
          <a:bodyPr wrap="square">
            <a:spAutoFit/>
          </a:bodyPr>
          <a:lstStyle/>
          <a:p>
            <a:r>
              <a:rPr lang="en-US" sz="4000" b="1" dirty="0"/>
              <a:t>Max throughput:</a:t>
            </a:r>
          </a:p>
        </p:txBody>
      </p:sp>
      <p:sp>
        <p:nvSpPr>
          <p:cNvPr id="9" name="Rectangle 8">
            <a:extLst>
              <a:ext uri="{FF2B5EF4-FFF2-40B4-BE49-F238E27FC236}">
                <a16:creationId xmlns:a16="http://schemas.microsoft.com/office/drawing/2014/main" id="{0A47A053-9E44-41CB-A9AD-269BA76B45EE}"/>
              </a:ext>
            </a:extLst>
          </p:cNvPr>
          <p:cNvSpPr/>
          <p:nvPr/>
        </p:nvSpPr>
        <p:spPr>
          <a:xfrm>
            <a:off x="576085" y="4518519"/>
            <a:ext cx="4464225" cy="707886"/>
          </a:xfrm>
          <a:prstGeom prst="rect">
            <a:avLst/>
          </a:prstGeom>
        </p:spPr>
        <p:txBody>
          <a:bodyPr wrap="square">
            <a:spAutoFit/>
          </a:bodyPr>
          <a:lstStyle/>
          <a:p>
            <a:r>
              <a:rPr lang="en-US" sz="4000" dirty="0"/>
              <a:t>600MB/s (SATA III)</a:t>
            </a:r>
          </a:p>
        </p:txBody>
      </p:sp>
      <p:pic>
        <p:nvPicPr>
          <p:cNvPr id="10" name="Picture 9" descr="A close up of a device&#10;&#10;Description automatically generated">
            <a:extLst>
              <a:ext uri="{FF2B5EF4-FFF2-40B4-BE49-F238E27FC236}">
                <a16:creationId xmlns:a16="http://schemas.microsoft.com/office/drawing/2014/main" id="{AAC914DA-F8AF-4D66-A4B1-0CED10D453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5976" y="3107908"/>
            <a:ext cx="3170461" cy="3170461"/>
          </a:xfrm>
          <a:prstGeom prst="rect">
            <a:avLst/>
          </a:prstGeom>
        </p:spPr>
      </p:pic>
      <p:sp>
        <p:nvSpPr>
          <p:cNvPr id="14" name="TextBox 13">
            <a:extLst>
              <a:ext uri="{FF2B5EF4-FFF2-40B4-BE49-F238E27FC236}">
                <a16:creationId xmlns:a16="http://schemas.microsoft.com/office/drawing/2014/main" id="{BCDAFB3F-A927-4793-BC62-991446F0D62A}"/>
              </a:ext>
            </a:extLst>
          </p:cNvPr>
          <p:cNvSpPr txBox="1"/>
          <p:nvPr/>
        </p:nvSpPr>
        <p:spPr>
          <a:xfrm>
            <a:off x="5865757" y="6123543"/>
            <a:ext cx="1265667" cy="369332"/>
          </a:xfrm>
          <a:prstGeom prst="rect">
            <a:avLst/>
          </a:prstGeom>
          <a:noFill/>
        </p:spPr>
        <p:txBody>
          <a:bodyPr wrap="none" rtlCol="0">
            <a:spAutoFit/>
          </a:bodyPr>
          <a:lstStyle/>
          <a:p>
            <a:r>
              <a:rPr lang="en-US" b="1" dirty="0"/>
              <a:t>Data Cable</a:t>
            </a:r>
          </a:p>
        </p:txBody>
      </p:sp>
      <p:pic>
        <p:nvPicPr>
          <p:cNvPr id="16" name="Picture 15" descr="A circuit board&#10;&#10;Description automatically generated">
            <a:extLst>
              <a:ext uri="{FF2B5EF4-FFF2-40B4-BE49-F238E27FC236}">
                <a16:creationId xmlns:a16="http://schemas.microsoft.com/office/drawing/2014/main" id="{86D7BE2C-DAD3-4E9F-ADCF-1A0C795227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37768" y="3500816"/>
            <a:ext cx="2865098" cy="2777553"/>
          </a:xfrm>
          <a:prstGeom prst="rect">
            <a:avLst/>
          </a:prstGeom>
        </p:spPr>
      </p:pic>
      <p:pic>
        <p:nvPicPr>
          <p:cNvPr id="12" name="Picture 11" descr="A circuit board&#10;&#10;Description automatically generated">
            <a:extLst>
              <a:ext uri="{FF2B5EF4-FFF2-40B4-BE49-F238E27FC236}">
                <a16:creationId xmlns:a16="http://schemas.microsoft.com/office/drawing/2014/main" id="{599449D0-41D6-4157-A412-AF4D0443F0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91858" y="1121301"/>
            <a:ext cx="4575199" cy="2992180"/>
          </a:xfrm>
          <a:prstGeom prst="rect">
            <a:avLst/>
          </a:prstGeom>
        </p:spPr>
      </p:pic>
      <p:sp>
        <p:nvSpPr>
          <p:cNvPr id="17" name="TextBox 16">
            <a:extLst>
              <a:ext uri="{FF2B5EF4-FFF2-40B4-BE49-F238E27FC236}">
                <a16:creationId xmlns:a16="http://schemas.microsoft.com/office/drawing/2014/main" id="{4597FE9D-4667-4F33-A5A6-321AEA1A4005}"/>
              </a:ext>
            </a:extLst>
          </p:cNvPr>
          <p:cNvSpPr txBox="1"/>
          <p:nvPr/>
        </p:nvSpPr>
        <p:spPr>
          <a:xfrm>
            <a:off x="9470624" y="810051"/>
            <a:ext cx="2349361" cy="923330"/>
          </a:xfrm>
          <a:prstGeom prst="rect">
            <a:avLst/>
          </a:prstGeom>
          <a:noFill/>
        </p:spPr>
        <p:txBody>
          <a:bodyPr wrap="none" rtlCol="0">
            <a:spAutoFit/>
          </a:bodyPr>
          <a:lstStyle/>
          <a:p>
            <a:r>
              <a:rPr lang="en-US" b="1" dirty="0"/>
              <a:t>M.2 SATA:</a:t>
            </a:r>
          </a:p>
          <a:p>
            <a:r>
              <a:rPr lang="en-US" b="1" dirty="0"/>
              <a:t>Not compatible </a:t>
            </a:r>
          </a:p>
          <a:p>
            <a:r>
              <a:rPr lang="en-US" b="1" dirty="0"/>
              <a:t>with SATA Data Cable</a:t>
            </a:r>
          </a:p>
        </p:txBody>
      </p:sp>
    </p:spTree>
    <p:custDataLst>
      <p:custData r:id="rId1"/>
      <p:tags r:id="rId2"/>
    </p:custDataLst>
    <p:extLst>
      <p:ext uri="{BB962C8B-B14F-4D97-AF65-F5344CB8AC3E}">
        <p14:creationId xmlns:p14="http://schemas.microsoft.com/office/powerpoint/2010/main" val="28478000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7CF8D-6DD1-4D29-8B07-F67689A78B7A}"/>
              </a:ext>
            </a:extLst>
          </p:cNvPr>
          <p:cNvSpPr>
            <a:spLocks noGrp="1"/>
          </p:cNvSpPr>
          <p:nvPr>
            <p:ph type="title"/>
          </p:nvPr>
        </p:nvSpPr>
        <p:spPr/>
        <p:txBody>
          <a:bodyPr/>
          <a:lstStyle/>
          <a:p>
            <a:r>
              <a:rPr lang="en-US" dirty="0"/>
              <a:t>Storage Interfaces – PCIe/</a:t>
            </a:r>
            <a:r>
              <a:rPr lang="en-US" dirty="0" err="1"/>
              <a:t>NMVe</a:t>
            </a:r>
            <a:endParaRPr lang="en-US" dirty="0"/>
          </a:p>
        </p:txBody>
      </p:sp>
      <p:pic>
        <p:nvPicPr>
          <p:cNvPr id="12" name="Content Placeholder 11" descr="A picture containing electronics, circuit&#10;&#10;Description automatically generated">
            <a:extLst>
              <a:ext uri="{FF2B5EF4-FFF2-40B4-BE49-F238E27FC236}">
                <a16:creationId xmlns:a16="http://schemas.microsoft.com/office/drawing/2014/main" id="{0E1EE557-CBA9-49F8-9D26-59C424C57E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8378" y="2178946"/>
            <a:ext cx="5820693" cy="2833663"/>
          </a:xfrm>
          <a:prstGeom prst="rect">
            <a:avLst/>
          </a:prstGeom>
        </p:spPr>
      </p:pic>
      <p:sp>
        <p:nvSpPr>
          <p:cNvPr id="13" name="Content Placeholder 13">
            <a:extLst>
              <a:ext uri="{FF2B5EF4-FFF2-40B4-BE49-F238E27FC236}">
                <a16:creationId xmlns:a16="http://schemas.microsoft.com/office/drawing/2014/main" id="{88246C1E-EE9F-4B9C-8387-A66C3C0955A0}"/>
              </a:ext>
            </a:extLst>
          </p:cNvPr>
          <p:cNvSpPr txBox="1">
            <a:spLocks/>
          </p:cNvSpPr>
          <p:nvPr/>
        </p:nvSpPr>
        <p:spPr>
          <a:xfrm>
            <a:off x="645017" y="2012168"/>
            <a:ext cx="4778061" cy="3304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4" name="Rectangle 13">
            <a:extLst>
              <a:ext uri="{FF2B5EF4-FFF2-40B4-BE49-F238E27FC236}">
                <a16:creationId xmlns:a16="http://schemas.microsoft.com/office/drawing/2014/main" id="{969C4A74-E1A6-46E2-A235-7FC0AB3E5276}"/>
              </a:ext>
            </a:extLst>
          </p:cNvPr>
          <p:cNvSpPr/>
          <p:nvPr/>
        </p:nvSpPr>
        <p:spPr>
          <a:xfrm>
            <a:off x="570535" y="5316548"/>
            <a:ext cx="5525465" cy="707886"/>
          </a:xfrm>
          <a:prstGeom prst="rect">
            <a:avLst/>
          </a:prstGeom>
        </p:spPr>
        <p:txBody>
          <a:bodyPr wrap="square">
            <a:spAutoFit/>
          </a:bodyPr>
          <a:lstStyle/>
          <a:p>
            <a:r>
              <a:rPr lang="en-US" sz="4000" b="1" dirty="0"/>
              <a:t>Max throughput PCIe:</a:t>
            </a:r>
          </a:p>
        </p:txBody>
      </p:sp>
      <p:sp>
        <p:nvSpPr>
          <p:cNvPr id="15" name="Rectangle 14">
            <a:extLst>
              <a:ext uri="{FF2B5EF4-FFF2-40B4-BE49-F238E27FC236}">
                <a16:creationId xmlns:a16="http://schemas.microsoft.com/office/drawing/2014/main" id="{118E4849-3B68-454B-A816-E33589B74684}"/>
              </a:ext>
            </a:extLst>
          </p:cNvPr>
          <p:cNvSpPr/>
          <p:nvPr/>
        </p:nvSpPr>
        <p:spPr>
          <a:xfrm>
            <a:off x="607206" y="5924426"/>
            <a:ext cx="6141324" cy="707886"/>
          </a:xfrm>
          <a:prstGeom prst="rect">
            <a:avLst/>
          </a:prstGeom>
        </p:spPr>
        <p:txBody>
          <a:bodyPr wrap="square">
            <a:spAutoFit/>
          </a:bodyPr>
          <a:lstStyle/>
          <a:p>
            <a:r>
              <a:rPr lang="en-US" sz="4000" dirty="0"/>
              <a:t>7.8GB/s PCIe 4.0 x4</a:t>
            </a:r>
          </a:p>
        </p:txBody>
      </p:sp>
      <p:sp>
        <p:nvSpPr>
          <p:cNvPr id="3" name="&quot;Not Allowed&quot; Symbol 2">
            <a:extLst>
              <a:ext uri="{FF2B5EF4-FFF2-40B4-BE49-F238E27FC236}">
                <a16:creationId xmlns:a16="http://schemas.microsoft.com/office/drawing/2014/main" id="{B801B01A-7921-415F-99D2-8CB1DCCB43D3}"/>
              </a:ext>
            </a:extLst>
          </p:cNvPr>
          <p:cNvSpPr/>
          <p:nvPr/>
        </p:nvSpPr>
        <p:spPr>
          <a:xfrm flipH="1">
            <a:off x="4828724" y="1571068"/>
            <a:ext cx="2776471" cy="3042789"/>
          </a:xfrm>
          <a:prstGeom prst="noSmoking">
            <a:avLst>
              <a:gd name="adj" fmla="val 7251"/>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183631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D4A9-0858-4DAF-A2D3-7AA2CF4E588A}"/>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Expansion Cards</a:t>
            </a:r>
          </a:p>
        </p:txBody>
      </p:sp>
      <p:pic>
        <p:nvPicPr>
          <p:cNvPr id="4" name="Picture 3" descr="A close up of a camera&#10;&#10;Description automatically generated with low confidence">
            <a:extLst>
              <a:ext uri="{FF2B5EF4-FFF2-40B4-BE49-F238E27FC236}">
                <a16:creationId xmlns:a16="http://schemas.microsoft.com/office/drawing/2014/main" id="{2B879B9F-30EA-4385-9977-E67745F003AE}"/>
              </a:ext>
            </a:extLst>
          </p:cNvPr>
          <p:cNvPicPr>
            <a:picLocks noChangeAspect="1"/>
          </p:cNvPicPr>
          <p:nvPr/>
        </p:nvPicPr>
        <p:blipFill rotWithShape="1">
          <a:blip r:embed="rId3">
            <a:extLst>
              <a:ext uri="{28A0092B-C50C-407E-A947-70E740481C1C}">
                <a14:useLocalDpi xmlns:a14="http://schemas.microsoft.com/office/drawing/2010/main" val="0"/>
              </a:ext>
            </a:extLst>
          </a:blip>
          <a:srcRect t="25993" b="23795"/>
          <a:stretch/>
        </p:blipFill>
        <p:spPr>
          <a:xfrm>
            <a:off x="20" y="10"/>
            <a:ext cx="12191980" cy="3443533"/>
          </a:xfrm>
          <a:prstGeom prst="rect">
            <a:avLst/>
          </a:prstGeom>
        </p:spPr>
      </p:pic>
      <p:sp>
        <p:nvSpPr>
          <p:cNvPr id="5" name="Subtitle 4">
            <a:extLst>
              <a:ext uri="{FF2B5EF4-FFF2-40B4-BE49-F238E27FC236}">
                <a16:creationId xmlns:a16="http://schemas.microsoft.com/office/drawing/2014/main" id="{2A39BF87-E1FC-454B-BD7C-0BD10A0CF4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180039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CD1EC-7E5B-4EDA-932D-29A2A5611134}"/>
              </a:ext>
            </a:extLst>
          </p:cNvPr>
          <p:cNvSpPr>
            <a:spLocks noGrp="1"/>
          </p:cNvSpPr>
          <p:nvPr>
            <p:ph type="title"/>
          </p:nvPr>
        </p:nvSpPr>
        <p:spPr/>
        <p:txBody>
          <a:bodyPr/>
          <a:lstStyle/>
          <a:p>
            <a:r>
              <a:rPr lang="en-US" dirty="0"/>
              <a:t>Expansion Cards</a:t>
            </a:r>
          </a:p>
        </p:txBody>
      </p:sp>
      <p:pic>
        <p:nvPicPr>
          <p:cNvPr id="5" name="Picture 4" descr="A close up of electronics&#10;&#10;Description automatically generated">
            <a:extLst>
              <a:ext uri="{FF2B5EF4-FFF2-40B4-BE49-F238E27FC236}">
                <a16:creationId xmlns:a16="http://schemas.microsoft.com/office/drawing/2014/main" id="{696564E9-A0DA-4781-AEE2-2E24C1CD5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841327"/>
            <a:ext cx="6408110" cy="4109328"/>
          </a:xfrm>
          <a:prstGeom prst="rect">
            <a:avLst/>
          </a:prstGeom>
        </p:spPr>
      </p:pic>
      <p:pic>
        <p:nvPicPr>
          <p:cNvPr id="7" name="Picture 6" descr="A circuit board&#10;&#10;Description automatically generated">
            <a:extLst>
              <a:ext uri="{FF2B5EF4-FFF2-40B4-BE49-F238E27FC236}">
                <a16:creationId xmlns:a16="http://schemas.microsoft.com/office/drawing/2014/main" id="{D8614113-1CA5-4BE1-9C92-0A7D6EF42F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943616"/>
            <a:ext cx="5287083" cy="3971921"/>
          </a:xfrm>
          <a:prstGeom prst="rect">
            <a:avLst/>
          </a:prstGeom>
        </p:spPr>
      </p:pic>
    </p:spTree>
    <p:extLst>
      <p:ext uri="{BB962C8B-B14F-4D97-AF65-F5344CB8AC3E}">
        <p14:creationId xmlns:p14="http://schemas.microsoft.com/office/powerpoint/2010/main" val="15050958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9B59B-A3CF-4B07-BF75-AF45793110BA}"/>
              </a:ext>
            </a:extLst>
          </p:cNvPr>
          <p:cNvSpPr>
            <a:spLocks noGrp="1"/>
          </p:cNvSpPr>
          <p:nvPr>
            <p:ph type="title"/>
          </p:nvPr>
        </p:nvSpPr>
        <p:spPr/>
        <p:txBody>
          <a:bodyPr/>
          <a:lstStyle/>
          <a:p>
            <a:r>
              <a:rPr lang="en-US" dirty="0"/>
              <a:t>Expansion Cards – GPUs</a:t>
            </a:r>
          </a:p>
        </p:txBody>
      </p:sp>
      <p:pic>
        <p:nvPicPr>
          <p:cNvPr id="6" name="Content Placeholder 5" descr="Diagram&#10;&#10;Description automatically generated with medium confidence">
            <a:extLst>
              <a:ext uri="{FF2B5EF4-FFF2-40B4-BE49-F238E27FC236}">
                <a16:creationId xmlns:a16="http://schemas.microsoft.com/office/drawing/2014/main" id="{525FA9F5-0085-4D0A-85DC-8124DAC1DD7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41282" y="2868461"/>
            <a:ext cx="6498060" cy="3017988"/>
          </a:xfrm>
        </p:spPr>
      </p:pic>
      <p:pic>
        <p:nvPicPr>
          <p:cNvPr id="10" name="Picture 9" descr="A picture containing projector&#10;&#10;Description automatically generated">
            <a:extLst>
              <a:ext uri="{FF2B5EF4-FFF2-40B4-BE49-F238E27FC236}">
                <a16:creationId xmlns:a16="http://schemas.microsoft.com/office/drawing/2014/main" id="{3EA3E048-5E0B-4A21-8971-12B2BF99EE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7997" y="2768252"/>
            <a:ext cx="7019061" cy="3949615"/>
          </a:xfrm>
          <a:prstGeom prst="rect">
            <a:avLst/>
          </a:prstGeom>
        </p:spPr>
      </p:pic>
    </p:spTree>
    <p:extLst>
      <p:ext uri="{BB962C8B-B14F-4D97-AF65-F5344CB8AC3E}">
        <p14:creationId xmlns:p14="http://schemas.microsoft.com/office/powerpoint/2010/main" val="6941975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D4A9-0858-4DAF-A2D3-7AA2CF4E588A}"/>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Peripherals</a:t>
            </a:r>
          </a:p>
        </p:txBody>
      </p:sp>
      <p:pic>
        <p:nvPicPr>
          <p:cNvPr id="4" name="Picture 3" descr="Diagram, engineering drawing&#10;&#10;Description automatically generated">
            <a:extLst>
              <a:ext uri="{FF2B5EF4-FFF2-40B4-BE49-F238E27FC236}">
                <a16:creationId xmlns:a16="http://schemas.microsoft.com/office/drawing/2014/main" id="{97A6611D-0E83-4A91-95A4-3A8BB754B70A}"/>
              </a:ext>
            </a:extLst>
          </p:cNvPr>
          <p:cNvPicPr>
            <a:picLocks noChangeAspect="1"/>
          </p:cNvPicPr>
          <p:nvPr/>
        </p:nvPicPr>
        <p:blipFill rotWithShape="1">
          <a:blip r:embed="rId3">
            <a:extLst>
              <a:ext uri="{28A0092B-C50C-407E-A947-70E740481C1C}">
                <a14:useLocalDpi xmlns:a14="http://schemas.microsoft.com/office/drawing/2010/main" val="0"/>
              </a:ext>
            </a:extLst>
          </a:blip>
          <a:srcRect t="28968" b="35836"/>
          <a:stretch/>
        </p:blipFill>
        <p:spPr>
          <a:xfrm>
            <a:off x="20" y="10"/>
            <a:ext cx="12191980" cy="3443533"/>
          </a:xfrm>
          <a:prstGeom prst="rect">
            <a:avLst/>
          </a:prstGeom>
        </p:spPr>
      </p:pic>
      <p:sp>
        <p:nvSpPr>
          <p:cNvPr id="5" name="Subtitle 4">
            <a:extLst>
              <a:ext uri="{FF2B5EF4-FFF2-40B4-BE49-F238E27FC236}">
                <a16:creationId xmlns:a16="http://schemas.microsoft.com/office/drawing/2014/main" id="{2A39BF87-E1FC-454B-BD7C-0BD10A0CF4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786722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defRPr/>
            </a:pPr>
            <a:r>
              <a:rPr lang="en-US" dirty="0">
                <a:solidFill>
                  <a:schemeClr val="tx1"/>
                </a:solidFill>
              </a:rPr>
              <a:t>Peripherals</a:t>
            </a:r>
          </a:p>
        </p:txBody>
      </p:sp>
      <p:sp>
        <p:nvSpPr>
          <p:cNvPr id="7" name="Slide Number Placeholder 6"/>
          <p:cNvSpPr>
            <a:spLocks noGrp="1"/>
          </p:cNvSpPr>
          <p:nvPr>
            <p:ph type="sldNum" sz="quarter" idx="12"/>
          </p:nvPr>
        </p:nvSpPr>
        <p:spPr/>
        <p:txBody>
          <a:bodyPr/>
          <a:lstStyle/>
          <a:p>
            <a:fld id="{664B45BD-B579-426F-9E25-B353FA6A285D}" type="slidenum">
              <a:rPr lang="en-US"/>
              <a:pPr/>
              <a:t>79</a:t>
            </a:fld>
            <a:endParaRPr lang="en-US"/>
          </a:p>
        </p:txBody>
      </p:sp>
      <p:pic>
        <p:nvPicPr>
          <p:cNvPr id="5" name="Content Placeholder 4" descr="A picture containing indoor, computer, keyboard, electronics&#10;&#10;Description automatically generated">
            <a:extLst>
              <a:ext uri="{FF2B5EF4-FFF2-40B4-BE49-F238E27FC236}">
                <a16:creationId xmlns:a16="http://schemas.microsoft.com/office/drawing/2014/main" id="{27462799-FCB0-4B1C-94A0-0926065A6B8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808057" y="442066"/>
            <a:ext cx="3267901" cy="2180303"/>
          </a:xfrm>
        </p:spPr>
      </p:pic>
      <p:pic>
        <p:nvPicPr>
          <p:cNvPr id="10" name="Picture 9" descr="A close-up of a light bulb&#10;&#10;Description automatically generated with medium confidence">
            <a:extLst>
              <a:ext uri="{FF2B5EF4-FFF2-40B4-BE49-F238E27FC236}">
                <a16:creationId xmlns:a16="http://schemas.microsoft.com/office/drawing/2014/main" id="{5EDD5FA0-2E1F-4582-BB7C-D12CDC470C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424" y="3212389"/>
            <a:ext cx="3257550" cy="2667000"/>
          </a:xfrm>
          <a:prstGeom prst="rect">
            <a:avLst/>
          </a:prstGeom>
        </p:spPr>
      </p:pic>
      <p:pic>
        <p:nvPicPr>
          <p:cNvPr id="12" name="Picture 11" descr="A close-up of a printer&#10;&#10;Description automatically generated with low confidence">
            <a:extLst>
              <a:ext uri="{FF2B5EF4-FFF2-40B4-BE49-F238E27FC236}">
                <a16:creationId xmlns:a16="http://schemas.microsoft.com/office/drawing/2014/main" id="{804BA20C-5208-4325-8611-E5341169E2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563" y="1593377"/>
            <a:ext cx="3247167" cy="2164778"/>
          </a:xfrm>
          <a:prstGeom prst="rect">
            <a:avLst/>
          </a:prstGeom>
        </p:spPr>
      </p:pic>
      <p:pic>
        <p:nvPicPr>
          <p:cNvPr id="16" name="Picture 15" descr="A pair of headphones&#10;&#10;Description automatically generated with medium confidence">
            <a:extLst>
              <a:ext uri="{FF2B5EF4-FFF2-40B4-BE49-F238E27FC236}">
                <a16:creationId xmlns:a16="http://schemas.microsoft.com/office/drawing/2014/main" id="{49CBEEBF-582C-4100-AC4C-96C0360A82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0037" y="2486316"/>
            <a:ext cx="3599688" cy="3599688"/>
          </a:xfrm>
          <a:prstGeom prst="rect">
            <a:avLst/>
          </a:prstGeom>
        </p:spPr>
      </p:pic>
      <p:pic>
        <p:nvPicPr>
          <p:cNvPr id="3" name="Picture 2" descr="A picture containing text, electronics, display, computer&#10;&#10;Description automatically generated">
            <a:extLst>
              <a:ext uri="{FF2B5EF4-FFF2-40B4-BE49-F238E27FC236}">
                <a16:creationId xmlns:a16="http://schemas.microsoft.com/office/drawing/2014/main" id="{7FDDCE58-6B47-26CF-E1B0-E374FE73CED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6494" y="3780171"/>
            <a:ext cx="3492935" cy="2794348"/>
          </a:xfrm>
          <a:prstGeom prst="rect">
            <a:avLst/>
          </a:prstGeom>
        </p:spPr>
      </p:pic>
    </p:spTree>
    <p:extLst>
      <p:ext uri="{BB962C8B-B14F-4D97-AF65-F5344CB8AC3E}">
        <p14:creationId xmlns:p14="http://schemas.microsoft.com/office/powerpoint/2010/main" val="282234332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up of a cell phone&#10;&#10;Description automatically generated with low confidence">
            <a:extLst>
              <a:ext uri="{FF2B5EF4-FFF2-40B4-BE49-F238E27FC236}">
                <a16:creationId xmlns:a16="http://schemas.microsoft.com/office/drawing/2014/main" id="{0B8D5706-C48F-4AAF-9784-064A4F18C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594" y="2242160"/>
            <a:ext cx="5122658" cy="4250716"/>
          </a:xfrm>
          <a:prstGeom prst="rect">
            <a:avLst/>
          </a:prstGeom>
        </p:spPr>
      </p:pic>
      <p:sp>
        <p:nvSpPr>
          <p:cNvPr id="2" name="Title 1">
            <a:extLst>
              <a:ext uri="{FF2B5EF4-FFF2-40B4-BE49-F238E27FC236}">
                <a16:creationId xmlns:a16="http://schemas.microsoft.com/office/drawing/2014/main" id="{C60E98CD-E8FD-4B34-BAE2-B1A64F73AA55}"/>
              </a:ext>
            </a:extLst>
          </p:cNvPr>
          <p:cNvSpPr>
            <a:spLocks noGrp="1"/>
          </p:cNvSpPr>
          <p:nvPr>
            <p:ph type="title"/>
          </p:nvPr>
        </p:nvSpPr>
        <p:spPr/>
        <p:txBody>
          <a:bodyPr/>
          <a:lstStyle/>
          <a:p>
            <a:r>
              <a:rPr lang="en-US"/>
              <a:t>System Case Bays</a:t>
            </a:r>
            <a:endParaRPr lang="en-US" dirty="0"/>
          </a:p>
        </p:txBody>
      </p:sp>
      <p:pic>
        <p:nvPicPr>
          <p:cNvPr id="7" name="Content Placeholder 6" descr="A picture containing diagram&#10;&#10;Description automatically generated">
            <a:extLst>
              <a:ext uri="{FF2B5EF4-FFF2-40B4-BE49-F238E27FC236}">
                <a16:creationId xmlns:a16="http://schemas.microsoft.com/office/drawing/2014/main" id="{28E5A2A7-A1BA-4BB1-879D-9B20EEAF33E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05191" y="1392394"/>
            <a:ext cx="5757823" cy="5100482"/>
          </a:xfrm>
        </p:spPr>
      </p:pic>
    </p:spTree>
    <p:extLst>
      <p:ext uri="{BB962C8B-B14F-4D97-AF65-F5344CB8AC3E}">
        <p14:creationId xmlns:p14="http://schemas.microsoft.com/office/powerpoint/2010/main" val="10051286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descr="A person sitting at a desk with many computer screens&#10;&#10;Description automatically generated with low confidence">
            <a:extLst>
              <a:ext uri="{FF2B5EF4-FFF2-40B4-BE49-F238E27FC236}">
                <a16:creationId xmlns:a16="http://schemas.microsoft.com/office/drawing/2014/main" id="{EDC25858-83A0-4F37-A44B-2E48AC8244C6}"/>
              </a:ext>
            </a:extLst>
          </p:cNvPr>
          <p:cNvPicPr>
            <a:picLocks noChangeAspect="1"/>
          </p:cNvPicPr>
          <p:nvPr/>
        </p:nvPicPr>
        <p:blipFill rotWithShape="1">
          <a:blip r:embed="rId4">
            <a:extLst>
              <a:ext uri="{28A0092B-C50C-407E-A947-70E740481C1C}">
                <a14:useLocalDpi xmlns:a14="http://schemas.microsoft.com/office/drawing/2010/main" val="0"/>
              </a:ext>
            </a:extLst>
          </a:blip>
          <a:srcRect l="19432" r="18593"/>
          <a:stretch/>
        </p:blipFill>
        <p:spPr>
          <a:xfrm>
            <a:off x="4636008" y="10"/>
            <a:ext cx="7555992" cy="6857990"/>
          </a:xfrm>
          <a:prstGeom prst="rect">
            <a:avLst/>
          </a:prstGeom>
        </p:spPr>
      </p:pic>
      <p:sp useBgFill="1">
        <p:nvSpPr>
          <p:cNvPr id="72" name="Rectangle 71">
            <a:extLst>
              <a:ext uri="{FF2B5EF4-FFF2-40B4-BE49-F238E27FC236}">
                <a16:creationId xmlns:a16="http://schemas.microsoft.com/office/drawing/2014/main" id="{8D77D416-66F5-413A-9B46-6289471B3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139700" dist="508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2"/>
          <p:cNvSpPr>
            <a:spLocks noGrp="1" noChangeArrowheads="1"/>
          </p:cNvSpPr>
          <p:nvPr>
            <p:ph type="title"/>
          </p:nvPr>
        </p:nvSpPr>
        <p:spPr>
          <a:xfrm>
            <a:off x="838201" y="365125"/>
            <a:ext cx="3478160" cy="1325563"/>
          </a:xfrm>
        </p:spPr>
        <p:txBody>
          <a:bodyPr vert="horz" lIns="91440" tIns="45720" rIns="91440" bIns="45720" rtlCol="0" anchor="ctr">
            <a:normAutofit/>
          </a:bodyPr>
          <a:lstStyle/>
          <a:p>
            <a:pPr>
              <a:defRPr/>
            </a:pPr>
            <a:r>
              <a:rPr lang="en-US" sz="4400"/>
              <a:t>Peripherals: Monitors</a:t>
            </a:r>
          </a:p>
        </p:txBody>
      </p:sp>
      <p:sp>
        <p:nvSpPr>
          <p:cNvPr id="16387" name="Rectangle 3"/>
          <p:cNvSpPr>
            <a:spLocks noGrp="1" noChangeArrowheads="1"/>
          </p:cNvSpPr>
          <p:nvPr>
            <p:ph sz="half" idx="2"/>
          </p:nvPr>
        </p:nvSpPr>
        <p:spPr>
          <a:xfrm>
            <a:off x="838202" y="1825625"/>
            <a:ext cx="3478160" cy="4351338"/>
          </a:xfrm>
        </p:spPr>
        <p:txBody>
          <a:bodyPr vert="horz" lIns="91440" tIns="45720" rIns="91440" bIns="45720" rtlCol="0">
            <a:normAutofit/>
          </a:bodyPr>
          <a:lstStyle/>
          <a:p>
            <a:r>
              <a:rPr lang="en-US" dirty="0"/>
              <a:t>Things to check:</a:t>
            </a:r>
          </a:p>
          <a:p>
            <a:pPr lvl="1"/>
            <a:r>
              <a:rPr lang="en-US" dirty="0"/>
              <a:t>Resolution</a:t>
            </a:r>
          </a:p>
          <a:p>
            <a:pPr lvl="1"/>
            <a:r>
              <a:rPr lang="en-US" dirty="0"/>
              <a:t>Panel type</a:t>
            </a:r>
          </a:p>
          <a:p>
            <a:pPr lvl="1"/>
            <a:r>
              <a:rPr lang="en-US" dirty="0"/>
              <a:t>Refresh Rate</a:t>
            </a:r>
          </a:p>
          <a:p>
            <a:pPr lvl="1"/>
            <a:r>
              <a:rPr lang="en-US" dirty="0"/>
              <a:t>Response Time</a:t>
            </a:r>
          </a:p>
          <a:p>
            <a:pPr lvl="1"/>
            <a:r>
              <a:rPr lang="en-US" dirty="0"/>
              <a:t>Size</a:t>
            </a:r>
          </a:p>
          <a:p>
            <a:pPr lvl="1"/>
            <a:r>
              <a:rPr lang="en-US" dirty="0"/>
              <a:t>Connectivity</a:t>
            </a:r>
          </a:p>
        </p:txBody>
      </p:sp>
      <p:sp>
        <p:nvSpPr>
          <p:cNvPr id="7" name="Slide Number Placeholder 6"/>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664B45BD-B579-426F-9E25-B353FA6A285D}" type="slidenum">
              <a:rPr lang="en-US">
                <a:solidFill>
                  <a:srgbClr val="FFFFFF"/>
                </a:solidFill>
              </a:rPr>
              <a:pPr defTabSz="914400">
                <a:spcAft>
                  <a:spcPts val="600"/>
                </a:spcAft>
              </a:pPr>
              <a:t>80</a:t>
            </a:fld>
            <a:endParaRPr lang="en-US">
              <a:solidFill>
                <a:srgbClr val="FFFFFF"/>
              </a:solidFill>
            </a:endParaRPr>
          </a:p>
        </p:txBody>
      </p:sp>
    </p:spTree>
    <p:extLst>
      <p:ext uri="{BB962C8B-B14F-4D97-AF65-F5344CB8AC3E}">
        <p14:creationId xmlns:p14="http://schemas.microsoft.com/office/powerpoint/2010/main" val="1993976941"/>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2"/>
          <p:cNvSpPr>
            <a:spLocks noGrp="1" noChangeArrowheads="1"/>
          </p:cNvSpPr>
          <p:nvPr>
            <p:ph type="title"/>
          </p:nvPr>
        </p:nvSpPr>
        <p:spPr>
          <a:xfrm>
            <a:off x="8610600" y="643468"/>
            <a:ext cx="2944152" cy="1622744"/>
          </a:xfrm>
        </p:spPr>
        <p:txBody>
          <a:bodyPr vert="horz" lIns="91440" tIns="45720" rIns="91440" bIns="45720" rtlCol="0" anchor="b">
            <a:normAutofit/>
          </a:bodyPr>
          <a:lstStyle/>
          <a:p>
            <a:pPr>
              <a:defRPr/>
            </a:pPr>
            <a:r>
              <a:rPr lang="en-US" sz="3600">
                <a:solidFill>
                  <a:schemeClr val="tx1"/>
                </a:solidFill>
              </a:rPr>
              <a:t>Peripherals: Monitors – Resolution</a:t>
            </a:r>
          </a:p>
        </p:txBody>
      </p:sp>
      <p:pic>
        <p:nvPicPr>
          <p:cNvPr id="5" name="Picture 4" descr="A picture containing text, electronics, display&#10;&#10;Description automatically generated">
            <a:extLst>
              <a:ext uri="{FF2B5EF4-FFF2-40B4-BE49-F238E27FC236}">
                <a16:creationId xmlns:a16="http://schemas.microsoft.com/office/drawing/2014/main" id="{EDF3D41D-A23E-4FB1-BF99-6A05482E1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8" y="1396058"/>
            <a:ext cx="6833412" cy="4065880"/>
          </a:xfrm>
          <a:prstGeom prst="rect">
            <a:avLst/>
          </a:prstGeom>
        </p:spPr>
      </p:pic>
      <p:sp>
        <p:nvSpPr>
          <p:cNvPr id="16387" name="Rectangle 3"/>
          <p:cNvSpPr>
            <a:spLocks noGrp="1" noChangeArrowheads="1"/>
          </p:cNvSpPr>
          <p:nvPr>
            <p:ph sz="half" idx="2"/>
          </p:nvPr>
        </p:nvSpPr>
        <p:spPr>
          <a:xfrm>
            <a:off x="8610599" y="2402733"/>
            <a:ext cx="2944151" cy="3774230"/>
          </a:xfrm>
        </p:spPr>
        <p:txBody>
          <a:bodyPr vert="horz" lIns="91440" tIns="45720" rIns="91440" bIns="45720" rtlCol="0">
            <a:normAutofit/>
          </a:bodyPr>
          <a:lstStyle/>
          <a:p>
            <a:endParaRPr lang="en-US" sz="2000" dirty="0">
              <a:gradFill>
                <a:gsLst>
                  <a:gs pos="34000">
                    <a:schemeClr val="tx1">
                      <a:lumMod val="93000"/>
                    </a:schemeClr>
                  </a:gs>
                  <a:gs pos="0">
                    <a:schemeClr val="bg1">
                      <a:lumMod val="25000"/>
                      <a:lumOff val="75000"/>
                    </a:schemeClr>
                  </a:gs>
                  <a:gs pos="100000">
                    <a:schemeClr val="tx1"/>
                  </a:gs>
                </a:gsLst>
                <a:lin ang="4800000" scaled="0"/>
              </a:gradFill>
            </a:endParaRPr>
          </a:p>
        </p:txBody>
      </p:sp>
      <p:sp>
        <p:nvSpPr>
          <p:cNvPr id="7" name="Slide Number Placeholder 6"/>
          <p:cNvSpPr>
            <a:spLocks noGrp="1"/>
          </p:cNvSpPr>
          <p:nvPr>
            <p:ph type="sldNum" sz="quarter" idx="12"/>
          </p:nvPr>
        </p:nvSpPr>
        <p:spPr>
          <a:xfrm>
            <a:off x="8610600" y="6356350"/>
            <a:ext cx="2944150" cy="365125"/>
          </a:xfrm>
        </p:spPr>
        <p:txBody>
          <a:bodyPr vert="horz" lIns="91440" tIns="45720" rIns="91440" bIns="45720" rtlCol="0" anchor="ctr">
            <a:normAutofit/>
          </a:bodyPr>
          <a:lstStyle/>
          <a:p>
            <a:pPr defTabSz="914400">
              <a:spcAft>
                <a:spcPts val="600"/>
              </a:spcAft>
            </a:pPr>
            <a:fld id="{664B45BD-B579-426F-9E25-B353FA6A285D}" type="slidenum">
              <a:rPr lang="en-US"/>
              <a:pPr defTabSz="914400">
                <a:spcAft>
                  <a:spcPts val="600"/>
                </a:spcAft>
              </a:pPr>
              <a:t>81</a:t>
            </a:fld>
            <a:endParaRPr lang="en-US"/>
          </a:p>
        </p:txBody>
      </p:sp>
    </p:spTree>
    <p:extLst>
      <p:ext uri="{BB962C8B-B14F-4D97-AF65-F5344CB8AC3E}">
        <p14:creationId xmlns:p14="http://schemas.microsoft.com/office/powerpoint/2010/main" val="3700640959"/>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defRPr/>
            </a:pPr>
            <a:r>
              <a:rPr lang="en-US" dirty="0">
                <a:solidFill>
                  <a:schemeClr val="tx1"/>
                </a:solidFill>
              </a:rPr>
              <a:t>Peripherals: Monitors – Panel Type</a:t>
            </a:r>
          </a:p>
        </p:txBody>
      </p:sp>
      <p:sp>
        <p:nvSpPr>
          <p:cNvPr id="16387" name="Rectangle 3"/>
          <p:cNvSpPr>
            <a:spLocks noGrp="1" noChangeArrowheads="1"/>
          </p:cNvSpPr>
          <p:nvPr>
            <p:ph sz="half" idx="2"/>
          </p:nvPr>
        </p:nvSpPr>
        <p:spPr>
          <a:xfrm>
            <a:off x="310226" y="1829179"/>
            <a:ext cx="6837703" cy="3901060"/>
          </a:xfrm>
        </p:spPr>
        <p:txBody>
          <a:bodyPr>
            <a:normAutofit/>
          </a:bodyPr>
          <a:lstStyle/>
          <a:p>
            <a:r>
              <a:rPr lang="en-US" dirty="0"/>
              <a:t>LCD</a:t>
            </a:r>
          </a:p>
          <a:p>
            <a:pPr lvl="1"/>
            <a:r>
              <a:rPr lang="en-US" dirty="0"/>
              <a:t>Most are LED backlit with LCD panel display</a:t>
            </a:r>
          </a:p>
          <a:p>
            <a:pPr lvl="1"/>
            <a:r>
              <a:rPr lang="en-US" dirty="0"/>
              <a:t>3 Types</a:t>
            </a:r>
          </a:p>
          <a:p>
            <a:pPr lvl="2"/>
            <a:r>
              <a:rPr lang="en-US" dirty="0"/>
              <a:t>Twisted Nematic (TN)</a:t>
            </a:r>
          </a:p>
          <a:p>
            <a:pPr lvl="2"/>
            <a:r>
              <a:rPr lang="en-US" dirty="0"/>
              <a:t>Vertical Alignment (VA)</a:t>
            </a:r>
          </a:p>
          <a:p>
            <a:pPr lvl="2"/>
            <a:r>
              <a:rPr lang="en-US" dirty="0"/>
              <a:t>In-Plane Switching (IPS)</a:t>
            </a:r>
          </a:p>
          <a:p>
            <a:r>
              <a:rPr lang="en-US" dirty="0"/>
              <a:t>OLED</a:t>
            </a:r>
          </a:p>
        </p:txBody>
      </p:sp>
      <p:sp>
        <p:nvSpPr>
          <p:cNvPr id="7" name="Slide Number Placeholder 6"/>
          <p:cNvSpPr>
            <a:spLocks noGrp="1"/>
          </p:cNvSpPr>
          <p:nvPr>
            <p:ph type="sldNum" sz="quarter" idx="12"/>
          </p:nvPr>
        </p:nvSpPr>
        <p:spPr/>
        <p:txBody>
          <a:bodyPr/>
          <a:lstStyle/>
          <a:p>
            <a:fld id="{664B45BD-B579-426F-9E25-B353FA6A285D}" type="slidenum">
              <a:rPr lang="en-US"/>
              <a:pPr/>
              <a:t>82</a:t>
            </a:fld>
            <a:endParaRPr lang="en-US"/>
          </a:p>
        </p:txBody>
      </p:sp>
      <p:pic>
        <p:nvPicPr>
          <p:cNvPr id="3" name="Picture 2" descr="A picture containing text, electronics, display&#10;&#10;Description automatically generated">
            <a:extLst>
              <a:ext uri="{FF2B5EF4-FFF2-40B4-BE49-F238E27FC236}">
                <a16:creationId xmlns:a16="http://schemas.microsoft.com/office/drawing/2014/main" id="{6F887237-BB54-490A-AD3D-D218F3512A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7457" y="1967671"/>
            <a:ext cx="4901854" cy="3901059"/>
          </a:xfrm>
          <a:prstGeom prst="rect">
            <a:avLst/>
          </a:prstGeom>
        </p:spPr>
      </p:pic>
    </p:spTree>
    <p:extLst>
      <p:ext uri="{BB962C8B-B14F-4D97-AF65-F5344CB8AC3E}">
        <p14:creationId xmlns:p14="http://schemas.microsoft.com/office/powerpoint/2010/main" val="1306528429"/>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a:bodyPr>
          <a:lstStyle/>
          <a:p>
            <a:pPr>
              <a:defRPr/>
            </a:pPr>
            <a:r>
              <a:rPr lang="en-US" dirty="0">
                <a:solidFill>
                  <a:schemeClr val="tx1"/>
                </a:solidFill>
              </a:rPr>
              <a:t>Peripherals: Monitors – Refresh Rate</a:t>
            </a:r>
          </a:p>
        </p:txBody>
      </p:sp>
      <p:sp>
        <p:nvSpPr>
          <p:cNvPr id="7" name="Slide Number Placeholder 6"/>
          <p:cNvSpPr>
            <a:spLocks noGrp="1"/>
          </p:cNvSpPr>
          <p:nvPr>
            <p:ph type="sldNum" sz="quarter" idx="12"/>
          </p:nvPr>
        </p:nvSpPr>
        <p:spPr/>
        <p:txBody>
          <a:bodyPr/>
          <a:lstStyle/>
          <a:p>
            <a:fld id="{664B45BD-B579-426F-9E25-B353FA6A285D}" type="slidenum">
              <a:rPr lang="en-US"/>
              <a:pPr/>
              <a:t>83</a:t>
            </a:fld>
            <a:endParaRPr lang="en-US"/>
          </a:p>
        </p:txBody>
      </p:sp>
      <p:pic>
        <p:nvPicPr>
          <p:cNvPr id="4" name="Picture 3" descr="A picture containing text&#10;&#10;Description automatically generated">
            <a:extLst>
              <a:ext uri="{FF2B5EF4-FFF2-40B4-BE49-F238E27FC236}">
                <a16:creationId xmlns:a16="http://schemas.microsoft.com/office/drawing/2014/main" id="{4177A96D-44E0-4771-B0B7-3FBDEB885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222" y="1696037"/>
            <a:ext cx="8609556" cy="4842875"/>
          </a:xfrm>
          <a:prstGeom prst="rect">
            <a:avLst/>
          </a:prstGeom>
        </p:spPr>
      </p:pic>
    </p:spTree>
    <p:extLst>
      <p:ext uri="{BB962C8B-B14F-4D97-AF65-F5344CB8AC3E}">
        <p14:creationId xmlns:p14="http://schemas.microsoft.com/office/powerpoint/2010/main" val="412120135"/>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40Hz vs 144Hz vs 120Hz vs 60Hz">
            <a:hlinkClick r:id="" action="ppaction://media"/>
            <a:extLst>
              <a:ext uri="{FF2B5EF4-FFF2-40B4-BE49-F238E27FC236}">
                <a16:creationId xmlns:a16="http://schemas.microsoft.com/office/drawing/2014/main" id="{06A144E8-861F-4215-8CE7-05308F711F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75102699"/>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pPr>
              <a:defRPr/>
            </a:pPr>
            <a:r>
              <a:rPr lang="en-US" dirty="0">
                <a:solidFill>
                  <a:schemeClr val="tx1"/>
                </a:solidFill>
              </a:rPr>
              <a:t>Peripherals: Monitors – Response Time</a:t>
            </a:r>
          </a:p>
        </p:txBody>
      </p:sp>
      <p:sp>
        <p:nvSpPr>
          <p:cNvPr id="7" name="Slide Number Placeholder 6"/>
          <p:cNvSpPr>
            <a:spLocks noGrp="1"/>
          </p:cNvSpPr>
          <p:nvPr>
            <p:ph type="sldNum" sz="quarter" idx="12"/>
          </p:nvPr>
        </p:nvSpPr>
        <p:spPr/>
        <p:txBody>
          <a:bodyPr/>
          <a:lstStyle/>
          <a:p>
            <a:fld id="{664B45BD-B579-426F-9E25-B353FA6A285D}" type="slidenum">
              <a:rPr lang="en-US"/>
              <a:pPr/>
              <a:t>85</a:t>
            </a:fld>
            <a:endParaRPr lang="en-US"/>
          </a:p>
        </p:txBody>
      </p:sp>
      <p:pic>
        <p:nvPicPr>
          <p:cNvPr id="3" name="Picture 2" descr="A picture containing diagram&#10;&#10;Description automatically generated">
            <a:extLst>
              <a:ext uri="{FF2B5EF4-FFF2-40B4-BE49-F238E27FC236}">
                <a16:creationId xmlns:a16="http://schemas.microsoft.com/office/drawing/2014/main" id="{C3A48EC7-83A6-45A0-BFAD-235893836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269" y="1552152"/>
            <a:ext cx="8259321" cy="4986760"/>
          </a:xfrm>
          <a:prstGeom prst="rect">
            <a:avLst/>
          </a:prstGeom>
        </p:spPr>
      </p:pic>
    </p:spTree>
    <p:extLst>
      <p:ext uri="{BB962C8B-B14F-4D97-AF65-F5344CB8AC3E}">
        <p14:creationId xmlns:p14="http://schemas.microsoft.com/office/powerpoint/2010/main" val="1490257078"/>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0F164E5A-ABC0-4A97-86CA-5F7C26615F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4" y="0"/>
            <a:ext cx="8116488" cy="6858000"/>
          </a:xfrm>
          <a:prstGeom prst="rect">
            <a:avLst/>
          </a:prstGeom>
          <a:solidFill>
            <a:schemeClr val="bg1">
              <a:alpha val="20000"/>
            </a:schemeClr>
          </a:solidFill>
          <a:ln>
            <a:noFill/>
          </a:ln>
          <a:effectLst>
            <a:innerShdw blurRad="139700" dist="50800" dir="54000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4" name="Rectangle 73">
            <a:extLst>
              <a:ext uri="{FF2B5EF4-FFF2-40B4-BE49-F238E27FC236}">
                <a16:creationId xmlns:a16="http://schemas.microsoft.com/office/drawing/2014/main" id="{C2393E8D-D10F-4FE1-AC21-8B44BEB50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2" y="1"/>
            <a:ext cx="4062127" cy="6857996"/>
          </a:xfrm>
          <a:prstGeom prst="rect">
            <a:avLst/>
          </a:pr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86" name="Rectangle 2"/>
          <p:cNvSpPr>
            <a:spLocks noGrp="1" noChangeArrowheads="1"/>
          </p:cNvSpPr>
          <p:nvPr>
            <p:ph type="title"/>
          </p:nvPr>
        </p:nvSpPr>
        <p:spPr>
          <a:xfrm>
            <a:off x="8610600" y="643468"/>
            <a:ext cx="2944152" cy="1622744"/>
          </a:xfrm>
        </p:spPr>
        <p:txBody>
          <a:bodyPr vert="horz" lIns="91440" tIns="45720" rIns="91440" bIns="45720" rtlCol="0" anchor="b">
            <a:normAutofit/>
          </a:bodyPr>
          <a:lstStyle/>
          <a:p>
            <a:pPr>
              <a:defRPr/>
            </a:pPr>
            <a:r>
              <a:rPr lang="en-US" sz="3600">
                <a:solidFill>
                  <a:schemeClr val="tx1"/>
                </a:solidFill>
              </a:rPr>
              <a:t>Peripherals: Monitors – Size</a:t>
            </a:r>
          </a:p>
        </p:txBody>
      </p:sp>
      <p:pic>
        <p:nvPicPr>
          <p:cNvPr id="3" name="Picture 2" descr="A picture containing graphical user interface&#10;&#10;Description automatically generated">
            <a:extLst>
              <a:ext uri="{FF2B5EF4-FFF2-40B4-BE49-F238E27FC236}">
                <a16:creationId xmlns:a16="http://schemas.microsoft.com/office/drawing/2014/main" id="{90F1CBEB-0E87-49B1-B31E-DAE998A9DE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468" y="1507101"/>
            <a:ext cx="6833412" cy="3843794"/>
          </a:xfrm>
          <a:prstGeom prst="rect">
            <a:avLst/>
          </a:prstGeom>
        </p:spPr>
      </p:pic>
      <p:sp>
        <p:nvSpPr>
          <p:cNvPr id="16387" name="Rectangle 3"/>
          <p:cNvSpPr>
            <a:spLocks noGrp="1" noChangeArrowheads="1"/>
          </p:cNvSpPr>
          <p:nvPr>
            <p:ph sz="half" idx="2"/>
          </p:nvPr>
        </p:nvSpPr>
        <p:spPr>
          <a:xfrm>
            <a:off x="8610599" y="2402733"/>
            <a:ext cx="2944151" cy="3774230"/>
          </a:xfrm>
        </p:spPr>
        <p:txBody>
          <a:bodyPr vert="horz" lIns="91440" tIns="45720" rIns="91440" bIns="45720" rtlCol="0">
            <a:normAutofit/>
          </a:bodyPr>
          <a:lstStyle/>
          <a:p>
            <a:endParaRPr lang="en-US" sz="2000" dirty="0">
              <a:gradFill>
                <a:gsLst>
                  <a:gs pos="34000">
                    <a:schemeClr val="tx1">
                      <a:lumMod val="93000"/>
                    </a:schemeClr>
                  </a:gs>
                  <a:gs pos="0">
                    <a:schemeClr val="bg1">
                      <a:lumMod val="25000"/>
                      <a:lumOff val="75000"/>
                    </a:schemeClr>
                  </a:gs>
                  <a:gs pos="100000">
                    <a:schemeClr val="tx1"/>
                  </a:gs>
                </a:gsLst>
                <a:lin ang="4800000" scaled="0"/>
              </a:gradFill>
            </a:endParaRPr>
          </a:p>
        </p:txBody>
      </p:sp>
      <p:sp>
        <p:nvSpPr>
          <p:cNvPr id="7" name="Slide Number Placeholder 6"/>
          <p:cNvSpPr>
            <a:spLocks noGrp="1"/>
          </p:cNvSpPr>
          <p:nvPr>
            <p:ph type="sldNum" sz="quarter" idx="12"/>
          </p:nvPr>
        </p:nvSpPr>
        <p:spPr>
          <a:xfrm>
            <a:off x="8610600" y="6356350"/>
            <a:ext cx="2944150" cy="365125"/>
          </a:xfrm>
        </p:spPr>
        <p:txBody>
          <a:bodyPr vert="horz" lIns="91440" tIns="45720" rIns="91440" bIns="45720" rtlCol="0" anchor="ctr">
            <a:normAutofit/>
          </a:bodyPr>
          <a:lstStyle/>
          <a:p>
            <a:pPr defTabSz="914400">
              <a:spcAft>
                <a:spcPts val="600"/>
              </a:spcAft>
            </a:pPr>
            <a:fld id="{664B45BD-B579-426F-9E25-B353FA6A285D}" type="slidenum">
              <a:rPr lang="en-US"/>
              <a:pPr defTabSz="914400">
                <a:spcAft>
                  <a:spcPts val="600"/>
                </a:spcAft>
              </a:pPr>
              <a:t>86</a:t>
            </a:fld>
            <a:endParaRPr lang="en-US"/>
          </a:p>
        </p:txBody>
      </p:sp>
    </p:spTree>
    <p:extLst>
      <p:ext uri="{BB962C8B-B14F-4D97-AF65-F5344CB8AC3E}">
        <p14:creationId xmlns:p14="http://schemas.microsoft.com/office/powerpoint/2010/main" val="3292877614"/>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838201" y="4464028"/>
            <a:ext cx="10515600" cy="1641490"/>
          </a:xfrm>
        </p:spPr>
        <p:txBody>
          <a:bodyPr vert="horz" wrap="square" lIns="91440" tIns="45720" rIns="91440" bIns="45720" rtlCol="0" anchor="t">
            <a:normAutofit/>
          </a:bodyPr>
          <a:lstStyle/>
          <a:p>
            <a:pPr algn="r">
              <a:defRPr/>
            </a:pPr>
            <a:r>
              <a:rPr lang="en-US" sz="600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Peripherals: Monitors – Connectivity</a:t>
            </a:r>
          </a:p>
        </p:txBody>
      </p:sp>
      <p:pic>
        <p:nvPicPr>
          <p:cNvPr id="3" name="Content Placeholder 2" descr="A picture containing indoor, computer&#10;&#10;Description automatically generated">
            <a:extLst>
              <a:ext uri="{FF2B5EF4-FFF2-40B4-BE49-F238E27FC236}">
                <a16:creationId xmlns:a16="http://schemas.microsoft.com/office/drawing/2014/main" id="{5B45ABB3-2DF9-4457-AC9D-D885720855F5}"/>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28311" b="21477"/>
          <a:stretch/>
        </p:blipFill>
        <p:spPr>
          <a:xfrm>
            <a:off x="838201" y="643464"/>
            <a:ext cx="9913801" cy="2800079"/>
          </a:xfrm>
          <a:prstGeom prst="rect">
            <a:avLst/>
          </a:prstGeom>
        </p:spPr>
      </p:pic>
      <p:sp>
        <p:nvSpPr>
          <p:cNvPr id="7" name="Slide Number Placeholder 6"/>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664B45BD-B579-426F-9E25-B353FA6A285D}" type="slidenum">
              <a:rPr lang="en-US"/>
              <a:pPr defTabSz="914400">
                <a:spcAft>
                  <a:spcPts val="600"/>
                </a:spcAft>
              </a:pPr>
              <a:t>87</a:t>
            </a:fld>
            <a:endParaRPr lang="en-US"/>
          </a:p>
        </p:txBody>
      </p:sp>
    </p:spTree>
    <p:extLst>
      <p:ext uri="{BB962C8B-B14F-4D97-AF65-F5344CB8AC3E}">
        <p14:creationId xmlns:p14="http://schemas.microsoft.com/office/powerpoint/2010/main" val="3986462367"/>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AD4A9-0858-4DAF-A2D3-7AA2CF4E588A}"/>
              </a:ext>
            </a:extLst>
          </p:cNvPr>
          <p:cNvSpPr>
            <a:spLocks noGrp="1"/>
          </p:cNvSpPr>
          <p:nvPr>
            <p:ph type="ctrTitle"/>
          </p:nvPr>
        </p:nvSpPr>
        <p:spPr>
          <a:xfrm>
            <a:off x="2209800" y="4464028"/>
            <a:ext cx="9144000" cy="1641490"/>
          </a:xfrm>
        </p:spPr>
        <p:txBody>
          <a:bodyPr vert="horz" wrap="none" lIns="91440" tIns="45720" rIns="91440" bIns="45720" rtlCol="0" anchor="t">
            <a:normAutofit/>
          </a:bodyPr>
          <a:lstStyle/>
          <a:p>
            <a:pPr algn="r"/>
            <a:r>
              <a:rPr lang="en-US">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rPr>
              <a:t>Firmware – BIOS &amp; UEFI</a:t>
            </a:r>
          </a:p>
        </p:txBody>
      </p:sp>
      <p:pic>
        <p:nvPicPr>
          <p:cNvPr id="6" name="Picture 5" descr="A picture containing text, circuit, electronics&#10;&#10;Description automatically generated">
            <a:extLst>
              <a:ext uri="{FF2B5EF4-FFF2-40B4-BE49-F238E27FC236}">
                <a16:creationId xmlns:a16="http://schemas.microsoft.com/office/drawing/2014/main" id="{9C3893DB-3D30-4381-AA0E-94B48FCCE42F}"/>
              </a:ext>
            </a:extLst>
          </p:cNvPr>
          <p:cNvPicPr>
            <a:picLocks noChangeAspect="1"/>
          </p:cNvPicPr>
          <p:nvPr/>
        </p:nvPicPr>
        <p:blipFill rotWithShape="1">
          <a:blip r:embed="rId3">
            <a:extLst>
              <a:ext uri="{28A0092B-C50C-407E-A947-70E740481C1C}">
                <a14:useLocalDpi xmlns:a14="http://schemas.microsoft.com/office/drawing/2010/main" val="0"/>
              </a:ext>
            </a:extLst>
          </a:blip>
          <a:srcRect t="24079" b="9464"/>
          <a:stretch/>
        </p:blipFill>
        <p:spPr>
          <a:xfrm>
            <a:off x="20" y="10"/>
            <a:ext cx="12191980" cy="3443533"/>
          </a:xfrm>
          <a:prstGeom prst="rect">
            <a:avLst/>
          </a:prstGeom>
        </p:spPr>
      </p:pic>
      <p:sp>
        <p:nvSpPr>
          <p:cNvPr id="5" name="Subtitle 4">
            <a:extLst>
              <a:ext uri="{FF2B5EF4-FFF2-40B4-BE49-F238E27FC236}">
                <a16:creationId xmlns:a16="http://schemas.microsoft.com/office/drawing/2014/main" id="{2A39BF87-E1FC-454B-BD7C-0BD10A0CF4C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437524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D097F5-8747-455E-AB7D-E5A675264D07}"/>
              </a:ext>
            </a:extLst>
          </p:cNvPr>
          <p:cNvSpPr>
            <a:spLocks noGrp="1"/>
          </p:cNvSpPr>
          <p:nvPr>
            <p:ph type="title"/>
          </p:nvPr>
        </p:nvSpPr>
        <p:spPr/>
        <p:txBody>
          <a:bodyPr/>
          <a:lstStyle/>
          <a:p>
            <a:r>
              <a:rPr lang="en-US" dirty="0"/>
              <a:t>Firmware – BIOS &amp; UEFI</a:t>
            </a:r>
          </a:p>
        </p:txBody>
      </p:sp>
      <p:pic>
        <p:nvPicPr>
          <p:cNvPr id="8" name="Content Placeholder 7" descr="A close-up of a circuit board&#10;&#10;Description automatically generated with medium confidence">
            <a:extLst>
              <a:ext uri="{FF2B5EF4-FFF2-40B4-BE49-F238E27FC236}">
                <a16:creationId xmlns:a16="http://schemas.microsoft.com/office/drawing/2014/main" id="{331CAA50-26BE-42CA-808C-F2EFD680426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891397" y="2943929"/>
            <a:ext cx="4044124" cy="2700561"/>
          </a:xfrm>
        </p:spPr>
      </p:pic>
      <p:pic>
        <p:nvPicPr>
          <p:cNvPr id="11" name="Content Placeholder 5">
            <a:extLst>
              <a:ext uri="{FF2B5EF4-FFF2-40B4-BE49-F238E27FC236}">
                <a16:creationId xmlns:a16="http://schemas.microsoft.com/office/drawing/2014/main" id="{DB88999C-79A8-F156-59FC-B1AA2488D39A}"/>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56479" y="2216224"/>
            <a:ext cx="7533184" cy="4276651"/>
          </a:xfrm>
          <a:prstGeom prst="rect">
            <a:avLst/>
          </a:prstGeom>
        </p:spPr>
      </p:pic>
    </p:spTree>
    <p:extLst>
      <p:ext uri="{BB962C8B-B14F-4D97-AF65-F5344CB8AC3E}">
        <p14:creationId xmlns:p14="http://schemas.microsoft.com/office/powerpoint/2010/main" val="75408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0554B-201E-4591-BD41-651E40D0A785}"/>
              </a:ext>
            </a:extLst>
          </p:cNvPr>
          <p:cNvSpPr>
            <a:spLocks noGrp="1"/>
          </p:cNvSpPr>
          <p:nvPr>
            <p:ph type="title"/>
          </p:nvPr>
        </p:nvSpPr>
        <p:spPr/>
        <p:txBody>
          <a:bodyPr/>
          <a:lstStyle/>
          <a:p>
            <a:r>
              <a:rPr lang="en-US"/>
              <a:t>System Case I/O Ports</a:t>
            </a:r>
            <a:endParaRPr lang="en-US" dirty="0"/>
          </a:p>
        </p:txBody>
      </p:sp>
      <p:pic>
        <p:nvPicPr>
          <p:cNvPr id="8" name="Content Placeholder 7" descr="A picture containing text, electronics, controller, indoor&#10;&#10;Description automatically generated">
            <a:extLst>
              <a:ext uri="{FF2B5EF4-FFF2-40B4-BE49-F238E27FC236}">
                <a16:creationId xmlns:a16="http://schemas.microsoft.com/office/drawing/2014/main" id="{F548CDF7-B1C1-4492-AA44-167F5FCDE51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57212" y="1825625"/>
            <a:ext cx="4069284" cy="4069284"/>
          </a:xfrm>
        </p:spPr>
      </p:pic>
      <p:pic>
        <p:nvPicPr>
          <p:cNvPr id="6" name="Picture 2" descr="How to connect your system panel connector and case cables | Rock Paper  Shotgun">
            <a:extLst>
              <a:ext uri="{FF2B5EF4-FFF2-40B4-BE49-F238E27FC236}">
                <a16:creationId xmlns:a16="http://schemas.microsoft.com/office/drawing/2014/main" id="{1F2D633B-F673-34AC-1B54-B2395A190C07}"/>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07351" y="2642992"/>
            <a:ext cx="5806995" cy="3251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34114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A4D5-F733-0043-85C3-7427EB36E3A4}"/>
              </a:ext>
            </a:extLst>
          </p:cNvPr>
          <p:cNvSpPr>
            <a:spLocks noGrp="1"/>
          </p:cNvSpPr>
          <p:nvPr>
            <p:ph type="title"/>
          </p:nvPr>
        </p:nvSpPr>
        <p:spPr/>
        <p:txBody>
          <a:bodyPr/>
          <a:lstStyle/>
          <a:p>
            <a:r>
              <a:rPr lang="en-US" dirty="0"/>
              <a:t>Bring the </a:t>
            </a:r>
            <a:r>
              <a:rPr lang="en-US"/>
              <a:t>Power Online</a:t>
            </a:r>
            <a:endParaRPr lang="en-US" dirty="0"/>
          </a:p>
        </p:txBody>
      </p:sp>
      <p:sp>
        <p:nvSpPr>
          <p:cNvPr id="3" name="Content Placeholder 2">
            <a:extLst>
              <a:ext uri="{FF2B5EF4-FFF2-40B4-BE49-F238E27FC236}">
                <a16:creationId xmlns:a16="http://schemas.microsoft.com/office/drawing/2014/main" id="{211EC31E-079E-38DB-EFA3-B3A7F2D32FFF}"/>
              </a:ext>
            </a:extLst>
          </p:cNvPr>
          <p:cNvSpPr>
            <a:spLocks noGrp="1"/>
          </p:cNvSpPr>
          <p:nvPr>
            <p:ph sz="half" idx="1"/>
          </p:nvPr>
        </p:nvSpPr>
        <p:spPr/>
        <p:txBody>
          <a:bodyPr/>
          <a:lstStyle/>
          <a:p>
            <a:r>
              <a:rPr lang="en-US" dirty="0"/>
              <a:t>Unplug monitor, power cable, keyboard &amp; mouse from the other computer</a:t>
            </a:r>
          </a:p>
          <a:p>
            <a:r>
              <a:rPr lang="en-US" dirty="0"/>
              <a:t>Plug into your computer</a:t>
            </a:r>
          </a:p>
          <a:p>
            <a:r>
              <a:rPr lang="en-US" dirty="0"/>
              <a:t>Hit the power button</a:t>
            </a:r>
          </a:p>
          <a:p>
            <a:r>
              <a:rPr lang="en-US" dirty="0"/>
              <a:t>Password is “password”</a:t>
            </a:r>
          </a:p>
          <a:p>
            <a:r>
              <a:rPr lang="en-US" dirty="0"/>
              <a:t>There’s a surprise on the desktop</a:t>
            </a:r>
          </a:p>
        </p:txBody>
      </p:sp>
      <p:pic>
        <p:nvPicPr>
          <p:cNvPr id="8" name="Content Placeholder 7" descr="A person wearing glasses&#10;&#10;Description automatically generated with medium confidence">
            <a:extLst>
              <a:ext uri="{FF2B5EF4-FFF2-40B4-BE49-F238E27FC236}">
                <a16:creationId xmlns:a16="http://schemas.microsoft.com/office/drawing/2014/main" id="{9A26DB00-3F24-8B02-5D88-D2A350D1180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61150" y="1825625"/>
            <a:ext cx="4351338" cy="4351338"/>
          </a:xfrm>
        </p:spPr>
      </p:pic>
    </p:spTree>
    <p:extLst>
      <p:ext uri="{BB962C8B-B14F-4D97-AF65-F5344CB8AC3E}">
        <p14:creationId xmlns:p14="http://schemas.microsoft.com/office/powerpoint/2010/main" val="313701550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C5F57-E455-9F1D-F8AD-6BDFB0CDEE2F}"/>
              </a:ext>
            </a:extLst>
          </p:cNvPr>
          <p:cNvSpPr>
            <a:spLocks noGrp="1"/>
          </p:cNvSpPr>
          <p:nvPr>
            <p:ph type="ctrTitle"/>
          </p:nvPr>
        </p:nvSpPr>
        <p:spPr/>
        <p:txBody>
          <a:bodyPr/>
          <a:lstStyle/>
          <a:p>
            <a:r>
              <a:rPr lang="en-US" dirty="0"/>
              <a:t>Questions?</a:t>
            </a:r>
          </a:p>
        </p:txBody>
      </p:sp>
      <p:sp>
        <p:nvSpPr>
          <p:cNvPr id="6" name="Subtitle 5">
            <a:extLst>
              <a:ext uri="{FF2B5EF4-FFF2-40B4-BE49-F238E27FC236}">
                <a16:creationId xmlns:a16="http://schemas.microsoft.com/office/drawing/2014/main" id="{DD955006-A5C5-126C-6A1A-43020B43379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4338899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3930E9F4-ECEE-4362-B2EB-5F06833C08AD}"/>
  <p:tag name="ATHENA.CUSTOMXMLCONTENT" val="&lt;?xml version=&quot;1.0&quot;?&gt;&lt;athena xmlns=&quot;http://schemas.microsoft.com/edu/athena&quot; version=&quot;0.1.3885.0&quot;&gt;&lt;timings duration=&quot;135169&quot;&gt;&lt;event time=&quot;101125&quot; type=&quot;OnNext&quot; clickIndex=&quot;1&quot; wacClickIndex=&quot;1&quot;/&gt;&lt;event time=&quot;102009&quot; type=&quot;OnNext&quot; clickIndex=&quot;2&quot; wacClickIndex=&quot;2&quot;/&gt;&lt;event time=&quot;105686&quot; type=&quot;OnNext&quot; clickIndex=&quot;3&quot; wacClickIndex=&quot;3&quot;/&gt;&lt;event time=&quot;107808&quot; type=&quot;OnNext&quot; clickIndex=&quot;4&quot; wacClickIndex=&quot;4&quot;/&gt;&lt;event time=&quot;108682&quot; type=&quot;OnNext&quot; clickIndex=&quot;5&quot; wacClickIndex=&quot;5&quot;/&gt;&lt;event time=&quot;109815&quot; type=&quot;OnNext&quot; clickIndex=&quot;6&quot; wacClickIndex=&quot;6&quot;/&gt;&lt;event time=&quot;110387&quot; type=&quot;OnNext&quot; clickIndex=&quot;7&quot; wacClickIndex=&quot;7&quot;/&gt;&lt;event time=&quot;110901&quot; type=&quot;OnNext&quot; clickIndex=&quot;8&quot; wacClickIndex=&quot;8&quot;/&gt;&lt;event time=&quot;111375&quot; type=&quot;OnNext&quot; clickIndex=&quot;9&quot; wacClickIndex=&quot;9&quot;/&gt;&lt;event time=&quot;115394&quot; type=&quot;OnNext&quot; clickIndex=&quot;10&quot; wacClickIndex=&quot;10&quot;/&gt;&lt;event time=&quot;117277&quot; type=&quot;OnNext&quot; clickIndex=&quot;11&quot; wacClickIndex=&quot;11&quot;/&gt;&lt;event time=&quot;117479&quot; type=&quot;OnNext&quot; clickIndex=&quot;12&quot; wacClickIndex=&quot;12&quot;/&gt;&lt;event time=&quot;117687&quot; type=&quot;OnNext&quot; clickIndex=&quot;13&quot; wacClickIndex=&quot;13&quot;/&gt;&lt;event time=&quot;117890&quot; type=&quot;OnNext&quot; clickIndex=&quot;14&quot; wacClickIndex=&quot;14&quot;/&gt;&lt;/timings&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ED5C369E-5FE5-4EF2-A994-D3D606E5E3BA}"/>
  <p:tag name="ATHENA.CUSTOMXMLCONTENT" val="&lt;?xml version=&quot;1.0&quot;?&gt;&lt;athena xmlns=&quot;http://schemas.microsoft.com/edu/athena&quot; version=&quot;0.1.3885.0&quot;&gt;&lt;timings duration=&quot;39559&quot;/&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02577A5F-2A94-4CED-9864-40A6D3897666}"/>
  <p:tag name="ATHENA.CUSTOMXMLCONTENT" val="&lt;?xml version=&quot;1.0&quot;?&gt;&lt;athena xmlns=&quot;http://schemas.microsoft.com/edu/athena&quot; version=&quot;0.1.3885.0&quot;&gt;&lt;timings duration=&quot;81112&quot;/&gt;&lt;/athena&gt;"/>
</p:tagLst>
</file>

<file path=ppt/tags/tag3.xml><?xml version="1.0" encoding="utf-8"?>
<p:tagLst xmlns:a="http://schemas.openxmlformats.org/drawingml/2006/main" xmlns:r="http://schemas.openxmlformats.org/officeDocument/2006/relationships" xmlns:p="http://schemas.openxmlformats.org/presentationml/2006/main">
  <p:tag name="ATHENA.CUSTOMXMLID" val="{CFD3402F-C4FD-47F8-A019-112D6A1AF865}"/>
  <p:tag name="ATHENA.CUSTOMXMLCONTENT" val="&lt;?xml version=&quot;1.0&quot;?&gt;&lt;athena xmlns=&quot;http://schemas.microsoft.com/edu/athena&quot; version=&quot;0.1.3885.0&quot;&gt;&lt;ink scale=&quot;0.8285385&quot;&gt;AAEAAAD/////AQAAAAAAAAAMAgAAAE9BdXRob3JQUFQsIFZlcnNpb249MC4xLjM4ODUuMCwgQ3VsdHVyZT1uZXV0cmFsLCBQdWJsaWNLZXlUb2tlbj0zMWJmMzg1NmFkMzY0ZTM1BQEAAAALSW5rTWF0dGVyVjEDAAAADUxpc3RgMStfaXRlbXMMTGlzdGAxK19zaXplD0xpc3RgMStfdmVyc2lvbgQAABdTaGFyZWQuSW5raW5nLklua0F0b21bXQIAAAAICAIAAAAJAwAAAAIAAAAiAAAABwMAAAAAAQAAAAQAAAAECUlua0F0b21WMQIAAAAJBAAAAAkFAAAADQIFBAAAAAtQZW5TdHJva2VWMQQAAAAKQXR0cmlidXRlcwVUcmFjZQlTdGFydFRpbWUEVHlwZQQEAAQPUGVuQXR0cmlidXRlc1YxAgAAAApJbmtUcmFjZVYxAgAAABAMQWN0aW9uVHlwZVYxAgAAAAIAAAAJBgAAAAkHAAAAODMBAAAAAAAF+P///wxBY3Rpb25UeXBlVjEBAAAAB3ZhbHVlX18ACAIAAAAAAAAABQUAAAANQ2xlYXJDYW52YXNWMQIAAAAJU3RhcnRUaW1lBFR5cGUABBAMQWN0aW9uVHlwZVYxAgAAAAIAAADYPA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AAAAAAOA/AAAAAAAA4D8AAAA/AAAAAAAAAAAL&lt;/ink&gt;&lt;/athena&gt;"/>
</p:tagLst>
</file>

<file path=ppt/tags/tag4.xml><?xml version="1.0" encoding="utf-8"?>
<p:tagLst xmlns:a="http://schemas.openxmlformats.org/drawingml/2006/main" xmlns:r="http://schemas.openxmlformats.org/officeDocument/2006/relationships" xmlns:p="http://schemas.openxmlformats.org/presentationml/2006/main">
  <p:tag name="ATHENA.CUSTOMXMLID" val="{83510940-2675-4BC8-8A84-A3D396B7A06E}"/>
  <p:tag name="ATHENA.CUSTOMXMLCONTENT" val="&lt;?xml version=&quot;1.0&quot;?&gt;&lt;athena xmlns=&quot;http://schemas.microsoft.com/edu/athena&quot; version=&quot;0.1.3885.0&quot;&gt;&lt;timings duration=&quot;53252&quot;&gt;&lt;event time=&quot;4664&quot; type=&quot;OnNext&quot; clickIndex=&quot;1&quot; wacClickIndex=&quot;1&quot;/&gt;&lt;/timings&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D6AB414C-0347-46D1-A518-6C3394B5F89E}"/>
  <p:tag name="ATHENA.CUSTOMXMLCONTENT" val="&lt;?xml version=&quot;1.0&quot;?&gt;&lt;athena xmlns=&quot;http://schemas.microsoft.com/edu/athena&quot; version=&quot;0.1.3885.0&quot;&gt;&lt;ink scale=&quot;0.8285385&quot;&gt;AAEAAAD/////AQAAAAAAAAAMAgAAAE9BdXRob3JQUFQsIFZlcnNpb249MC4xLjM4ODUuMCwgQ3VsdHVyZT1uZXV0cmFsLCBQdWJsaWNLZXlUb2tlbj0zMWJmMzg1NmFkMzY0ZTM1BQEAAAALSW5rTWF0dGVyVjEDAAAADUxpc3RgMStfaXRlbXMMTGlzdGAxK19zaXplD0xpc3RgMStfdmVyc2lvbgQAABdTaGFyZWQuSW5raW5nLklua0F0b21bXQIAAAAICAIAAAAJAwAAAAIAAAAFAAAABwMAAAAAAQAAAAQAAAAECUlua0F0b21WMQIAAAAJBAAAAAkFAAAADQIFBAAAAAtQZW5TdHJva2VWMQQAAAAKQXR0cmlidXRlcwVUcmFjZQlTdGFydFRpbWUEVHlwZQQEAAQPUGVuQXR0cmlidXRlc1YxAgAAAApJbmtUcmFjZVYxAgAAABAMQWN0aW9uVHlwZVYxAgAAAAIAAAAJBgAAAAkHAAAA1cYAAAAAAAAF+P///wxBY3Rpb25UeXBlVjEBAAAAB3ZhbHVlX18ACAIAAAAAAAAABQUAAAANQ2xlYXJDYW52YXNWMQIAAAAJU3RhcnRUaW1lBFR5cGUABBAMQWN0aW9uVHlwZVYxAgAAAAIAAAAE0AA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AAAAAAOA/AAAAAAAA4D8AAAA/AAAAAAAAAAAL&lt;/ink&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639C63F4-9FB4-470F-98BB-44C6A9E1C269}"/>
  <p:tag name="ATHENA.CUSTOMXMLCONTENT" val="&lt;?xml version=&quot;1.0&quot;?&gt;&lt;athena xmlns=&quot;http://schemas.microsoft.com/edu/athena&quot; version=&quot;0.1.3885.0&quot;&gt;&lt;timings duration=&quot;48868&quot;/&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D14EEF9F-B961-4E50-A782-DFA3580E64DD}"/>
  <p:tag name="ATHENA.CUSTOMXMLCONTENT" val="&lt;?xml version=&quot;1.0&quot;?&gt;&lt;athena xmlns=&quot;http://schemas.microsoft.com/edu/athena&quot; version=&quot;0.1.3885.0&quot;&gt;&lt;timings duration=&quot;24018&quot;/&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D14EEF9F-B961-4E50-A782-DFA3580E64DD}"/>
  <p:tag name="ATHENA.CUSTOMXMLCONTENT" val="&lt;?xml version=&quot;1.0&quot;?&gt;&lt;athena xmlns=&quot;http://schemas.microsoft.com/edu/athena&quot; version=&quot;0.1.3885.0&quot;&gt;&lt;timings duration=&quot;24018&quot;/&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64C40445-373E-48D2-9856-4D28BCD864E5}"/>
  <p:tag name="ATHENA.CUSTOMXMLCONTENT" val="&lt;?xml version=&quot;1.0&quot;?&gt;&lt;athena xmlns=&quot;http://schemas.microsoft.com/edu/athena&quot; version=&quot;0.1.3885.0&quot;&gt;&lt;timings duration=&quot;45465&quot;/&gt;&lt;/athena&gt;"/>
</p:tagLst>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athena xmlns="http://schemas.microsoft.com/edu/athena" version="0.1.3885.0">
  <timings duration="24018"/>
</athena>
</file>

<file path=customXml/item10.xml><?xml version="1.0" encoding="utf-8"?>
<athena xmlns="http://schemas.microsoft.com/edu/athena" version="0.1.3885.0">
  <timings duration="24018"/>
</athena>
</file>

<file path=customXml/item2.xml><?xml version="1.0" encoding="utf-8"?>
<athena xmlns="http://schemas.microsoft.com/edu/athena" version="0.1.3885.0">
  <timings duration="135169">
    <event time="101125" type="OnNext" clickIndex="1" wacClickIndex="1"/>
    <event time="102009" type="OnNext" clickIndex="2" wacClickIndex="2"/>
    <event time="105686" type="OnNext" clickIndex="3" wacClickIndex="3"/>
    <event time="107808" type="OnNext" clickIndex="4" wacClickIndex="4"/>
    <event time="108682" type="OnNext" clickIndex="5" wacClickIndex="5"/>
    <event time="109815" type="OnNext" clickIndex="6" wacClickIndex="6"/>
    <event time="110387" type="OnNext" clickIndex="7" wacClickIndex="7"/>
    <event time="110901" type="OnNext" clickIndex="8" wacClickIndex="8"/>
    <event time="111375" type="OnNext" clickIndex="9" wacClickIndex="9"/>
    <event time="115394" type="OnNext" clickIndex="10" wacClickIndex="10"/>
    <event time="117277" type="OnNext" clickIndex="11" wacClickIndex="11"/>
    <event time="117479" type="OnNext" clickIndex="12" wacClickIndex="12"/>
    <event time="117687" type="OnNext" clickIndex="13" wacClickIndex="13"/>
    <event time="117890" type="OnNext" clickIndex="14" wacClickIndex="14"/>
  </timings>
</athena>
</file>

<file path=customXml/item3.xml><?xml version="1.0" encoding="utf-8"?>
<athena xmlns="http://schemas.microsoft.com/edu/athena" version="0.1.3885.0">
  <ink scale="0.8285385">AAEAAAD/////AQAAAAAAAAAMAgAAAE9BdXRob3JQUFQsIFZlcnNpb249MC4xLjM4ODUuMCwgQ3VsdHVyZT1uZXV0cmFsLCBQdWJsaWNLZXlUb2tlbj0zMWJmMzg1NmFkMzY0ZTM1BQEAAAALSW5rTWF0dGVyVjEDAAAADUxpc3RgMStfaXRlbXMMTGlzdGAxK19zaXplD0xpc3RgMStfdmVyc2lvbgQAABdTaGFyZWQuSW5raW5nLklua0F0b21bXQIAAAAICAIAAAAJAwAAAAIAAAAFAAAABwMAAAAAAQAAAAQAAAAECUlua0F0b21WMQIAAAAJBAAAAAkFAAAADQIFBAAAAAtQZW5TdHJva2VWMQQAAAAKQXR0cmlidXRlcwVUcmFjZQlTdGFydFRpbWUEVHlwZQQEAAQPUGVuQXR0cmlidXRlc1YxAgAAAApJbmtUcmFjZVYxAgAAABAMQWN0aW9uVHlwZVYxAgAAAAIAAAAJBgAAAAkHAAAA1cYAAAAAAAAF+P///wxBY3Rpb25UeXBlVjEBAAAAB3ZhbHVlX18ACAIAAAAAAAAABQUAAAANQ2xlYXJDYW52YXNWMQIAAAAJU3RhcnRUaW1lBFR5cGUABBAMQWN0aW9uVHlwZVYxAgAAAAIAAAAE0AA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AAAAAAOA/AAAAAAAA4D8AAAA/AAAAAAAAAAAL</ink>
</athena>
</file>

<file path=customXml/item4.xml><?xml version="1.0" encoding="utf-8"?>
<athena xmlns="http://schemas.microsoft.com/edu/athena" version="0.1.3885.0">
  <ink scale="0.8285385">AAEAAAD/////AQAAAAAAAAAMAgAAAE9BdXRob3JQUFQsIFZlcnNpb249MC4xLjM4ODUuMCwgQ3VsdHVyZT1uZXV0cmFsLCBQdWJsaWNLZXlUb2tlbj0zMWJmMzg1NmFkMzY0ZTM1BQEAAAALSW5rTWF0dGVyVjEDAAAADUxpc3RgMStfaXRlbXMMTGlzdGAxK19zaXplD0xpc3RgMStfdmVyc2lvbgQAABdTaGFyZWQuSW5raW5nLklua0F0b21bXQIAAAAICAIAAAAJAwAAAAIAAAAiAAAABwMAAAAAAQAAAAQAAAAECUlua0F0b21WMQIAAAAJBAAAAAkFAAAADQIFBAAAAAtQZW5TdHJva2VWMQQAAAAKQXR0cmlidXRlcwVUcmFjZQlTdGFydFRpbWUEVHlwZQQEAAQPUGVuQXR0cmlidXRlc1YxAgAAAApJbmtUcmFjZVYxAgAAABAMQWN0aW9uVHlwZVYxAgAAAAIAAAAJBgAAAAkHAAAAODMBAAAAAAAF+P///wxBY3Rpb25UeXBlVjEBAAAAB3ZhbHVlX18ACAIAAAAAAAAABQUAAAANQ2xlYXJDYW52YXNWMQIAAAAJU3RhcnRUaW1lBFR5cGUABBAMQWN0aW9uVHlwZVYxAgAAAAIAAADYPA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AAAAAAOA/AAAAAAAA4D8AAAA/AAAAAAAAAAAL</ink>
</athena>
</file>

<file path=customXml/item5.xml><?xml version="1.0" encoding="utf-8"?>
<athena xmlns="http://schemas.microsoft.com/edu/athena" version="0.1.3885.0">
  <timings duration="48868"/>
</athena>
</file>

<file path=customXml/item6.xml><?xml version="1.0" encoding="utf-8"?>
<athena xmlns="http://schemas.microsoft.com/edu/athena" version="0.1.3885.0">
  <timings duration="53252">
    <event time="4664" type="OnNext" clickIndex="1" wacClickIndex="1"/>
  </timings>
</athena>
</file>

<file path=customXml/item7.xml><?xml version="1.0" encoding="utf-8"?>
<athena xmlns="http://schemas.microsoft.com/edu/athena" version="0.1.3885.0">
  <timings duration="45465"/>
</athena>
</file>

<file path=customXml/item8.xml><?xml version="1.0" encoding="utf-8"?>
<athena xmlns="http://schemas.microsoft.com/edu/athena" version="0.1.3885.0">
  <timings duration="81112"/>
</athena>
</file>

<file path=customXml/item9.xml><?xml version="1.0" encoding="utf-8"?>
<athena xmlns="http://schemas.microsoft.com/edu/athena" version="0.1.3885.0">
  <timings duration="39559"/>
</athena>
</file>

<file path=customXml/itemProps1.xml><?xml version="1.0" encoding="utf-8"?>
<ds:datastoreItem xmlns:ds="http://schemas.openxmlformats.org/officeDocument/2006/customXml" ds:itemID="{D14EEF9F-B961-4E50-A782-DFA3580E64DD}">
  <ds:schemaRefs>
    <ds:schemaRef ds:uri="http://schemas.microsoft.com/edu/athena"/>
  </ds:schemaRefs>
</ds:datastoreItem>
</file>

<file path=customXml/itemProps10.xml><?xml version="1.0" encoding="utf-8"?>
<ds:datastoreItem xmlns:ds="http://schemas.openxmlformats.org/officeDocument/2006/customXml" ds:itemID="{E93A4EA6-FD1E-466B-84C4-61AA64E132BF}">
  <ds:schemaRefs>
    <ds:schemaRef ds:uri="http://schemas.microsoft.com/edu/athena"/>
  </ds:schemaRefs>
</ds:datastoreItem>
</file>

<file path=customXml/itemProps2.xml><?xml version="1.0" encoding="utf-8"?>
<ds:datastoreItem xmlns:ds="http://schemas.openxmlformats.org/officeDocument/2006/customXml" ds:itemID="{3930E9F4-ECEE-4362-B2EB-5F06833C08AD}">
  <ds:schemaRefs>
    <ds:schemaRef ds:uri="http://schemas.microsoft.com/edu/athena"/>
  </ds:schemaRefs>
</ds:datastoreItem>
</file>

<file path=customXml/itemProps3.xml><?xml version="1.0" encoding="utf-8"?>
<ds:datastoreItem xmlns:ds="http://schemas.openxmlformats.org/officeDocument/2006/customXml" ds:itemID="{D6AB414C-0347-46D1-A518-6C3394B5F89E}">
  <ds:schemaRefs>
    <ds:schemaRef ds:uri="http://schemas.microsoft.com/edu/athena"/>
  </ds:schemaRefs>
</ds:datastoreItem>
</file>

<file path=customXml/itemProps4.xml><?xml version="1.0" encoding="utf-8"?>
<ds:datastoreItem xmlns:ds="http://schemas.openxmlformats.org/officeDocument/2006/customXml" ds:itemID="{CFD3402F-C4FD-47F8-A019-112D6A1AF865}">
  <ds:schemaRefs>
    <ds:schemaRef ds:uri="http://schemas.microsoft.com/edu/athena"/>
  </ds:schemaRefs>
</ds:datastoreItem>
</file>

<file path=customXml/itemProps5.xml><?xml version="1.0" encoding="utf-8"?>
<ds:datastoreItem xmlns:ds="http://schemas.openxmlformats.org/officeDocument/2006/customXml" ds:itemID="{639C63F4-9FB4-470F-98BB-44C6A9E1C269}">
  <ds:schemaRefs>
    <ds:schemaRef ds:uri="http://schemas.microsoft.com/edu/athena"/>
  </ds:schemaRefs>
</ds:datastoreItem>
</file>

<file path=customXml/itemProps6.xml><?xml version="1.0" encoding="utf-8"?>
<ds:datastoreItem xmlns:ds="http://schemas.openxmlformats.org/officeDocument/2006/customXml" ds:itemID="{83510940-2675-4BC8-8A84-A3D396B7A06E}">
  <ds:schemaRefs>
    <ds:schemaRef ds:uri="http://schemas.microsoft.com/edu/athena"/>
  </ds:schemaRefs>
</ds:datastoreItem>
</file>

<file path=customXml/itemProps7.xml><?xml version="1.0" encoding="utf-8"?>
<ds:datastoreItem xmlns:ds="http://schemas.openxmlformats.org/officeDocument/2006/customXml" ds:itemID="{2AB9FAC8-9166-407E-8027-6844E9EDF179}">
  <ds:schemaRefs>
    <ds:schemaRef ds:uri="http://schemas.microsoft.com/edu/athena"/>
  </ds:schemaRefs>
</ds:datastoreItem>
</file>

<file path=customXml/itemProps8.xml><?xml version="1.0" encoding="utf-8"?>
<ds:datastoreItem xmlns:ds="http://schemas.openxmlformats.org/officeDocument/2006/customXml" ds:itemID="{02577A5F-2A94-4CED-9864-40A6D3897666}">
  <ds:schemaRefs>
    <ds:schemaRef ds:uri="http://schemas.microsoft.com/edu/athena"/>
  </ds:schemaRefs>
</ds:datastoreItem>
</file>

<file path=customXml/itemProps9.xml><?xml version="1.0" encoding="utf-8"?>
<ds:datastoreItem xmlns:ds="http://schemas.openxmlformats.org/officeDocument/2006/customXml" ds:itemID="{8417E7DB-2634-46DD-B445-B62B7AC5F9C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
  <TotalTime>1297</TotalTime>
  <Words>3719</Words>
  <Application>Microsoft Office PowerPoint</Application>
  <PresentationFormat>Widescreen</PresentationFormat>
  <Paragraphs>532</Paragraphs>
  <Slides>91</Slides>
  <Notes>59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Lucida Grande</vt:lpstr>
      <vt:lpstr>Arial</vt:lpstr>
      <vt:lpstr>Calibri</vt:lpstr>
      <vt:lpstr>Corbel</vt:lpstr>
      <vt:lpstr>Helvetica</vt:lpstr>
      <vt:lpstr>Depth</vt:lpstr>
      <vt:lpstr>PC Building</vt:lpstr>
      <vt:lpstr>Computers</vt:lpstr>
      <vt:lpstr>Also Computers</vt:lpstr>
      <vt:lpstr>System Cases</vt:lpstr>
      <vt:lpstr>System Case / Chassis</vt:lpstr>
      <vt:lpstr>System Cases – What to look For</vt:lpstr>
      <vt:lpstr>System Case Sizes</vt:lpstr>
      <vt:lpstr>System Case Bays</vt:lpstr>
      <vt:lpstr>System Case I/O Ports</vt:lpstr>
      <vt:lpstr>System Case Fans</vt:lpstr>
      <vt:lpstr>System Case Accessibility</vt:lpstr>
      <vt:lpstr>System Case Style</vt:lpstr>
      <vt:lpstr>System Case LEDs</vt:lpstr>
      <vt:lpstr>Cooling Solutions</vt:lpstr>
      <vt:lpstr>Cooling Solutions – Fans &amp; Airflow</vt:lpstr>
      <vt:lpstr>Cooling Solutions – Liquid</vt:lpstr>
      <vt:lpstr>Cooling Solutions – Closed Loop</vt:lpstr>
      <vt:lpstr>Cooling Solutions – Open Loop</vt:lpstr>
      <vt:lpstr>Motherboards</vt:lpstr>
      <vt:lpstr>Mother-board (aka  Mobo)</vt:lpstr>
      <vt:lpstr>Motherboards – What to look For</vt:lpstr>
      <vt:lpstr>Motherboards – Form Factors</vt:lpstr>
      <vt:lpstr>Motherboards - Chipsets</vt:lpstr>
      <vt:lpstr>Motherboards – Socket Type</vt:lpstr>
      <vt:lpstr>Motherboards – Supported RAM</vt:lpstr>
      <vt:lpstr>Motherboards – Storage Connections</vt:lpstr>
      <vt:lpstr>Motherboards – Expansion Slots</vt:lpstr>
      <vt:lpstr>Motherboards – I/O Connections</vt:lpstr>
      <vt:lpstr>Power Supply Units (PSU)</vt:lpstr>
      <vt:lpstr>Power Supply Units (PSU)</vt:lpstr>
      <vt:lpstr>PSU – What to look For</vt:lpstr>
      <vt:lpstr>PSU – Form Factor</vt:lpstr>
      <vt:lpstr>PSU - Wattage</vt:lpstr>
      <vt:lpstr>PSU – Power Connections</vt:lpstr>
      <vt:lpstr>PSU – Modularity</vt:lpstr>
      <vt:lpstr>PSU – Efficiency Rating</vt:lpstr>
      <vt:lpstr>PSU – Buyer Beware</vt:lpstr>
      <vt:lpstr>CPUs</vt:lpstr>
      <vt:lpstr>Central Processing Unit (CPU)</vt:lpstr>
      <vt:lpstr>CPUs Through the Years</vt:lpstr>
      <vt:lpstr>Machine Cycle</vt:lpstr>
      <vt:lpstr>CPUs – What to look For</vt:lpstr>
      <vt:lpstr>CPUs - Socket Type</vt:lpstr>
      <vt:lpstr>CPUs - Speed</vt:lpstr>
      <vt:lpstr>CPUs –  Number of Cores</vt:lpstr>
      <vt:lpstr>RAM</vt:lpstr>
      <vt:lpstr>RAM aka Memory</vt:lpstr>
      <vt:lpstr>RAM – What to look For</vt:lpstr>
      <vt:lpstr>RAM – Form Factor</vt:lpstr>
      <vt:lpstr>RAM – Speed</vt:lpstr>
      <vt:lpstr>RAM – Capacity</vt:lpstr>
      <vt:lpstr>Storage Devices</vt:lpstr>
      <vt:lpstr>What isn’t storage?</vt:lpstr>
      <vt:lpstr>What is storage?</vt:lpstr>
      <vt:lpstr>Main Types of Storage</vt:lpstr>
      <vt:lpstr>Optical Storage</vt:lpstr>
      <vt:lpstr>Optical Disc Drives - Components</vt:lpstr>
      <vt:lpstr>Optical Disc Drives - Media</vt:lpstr>
      <vt:lpstr>Optical Disc Drives – Media Comparison</vt:lpstr>
      <vt:lpstr>Optical Disc Drives - Capacities</vt:lpstr>
      <vt:lpstr>Magnetic Storage</vt:lpstr>
      <vt:lpstr>Magnetic Storage Devices</vt:lpstr>
      <vt:lpstr>Floppy Disks</vt:lpstr>
      <vt:lpstr>Hard Disk Drives (HDD)</vt:lpstr>
      <vt:lpstr>Hard Disk Drives - Components</vt:lpstr>
      <vt:lpstr>Hard Disk Drives - Platters</vt:lpstr>
      <vt:lpstr>Hard Disk Drives – Read/Write Heads</vt:lpstr>
      <vt:lpstr>Hard Disk Drives – Scale of Read/Write Heads</vt:lpstr>
      <vt:lpstr>Hard Disk Drives - Form Factors</vt:lpstr>
      <vt:lpstr>Hard Disk Drives – RPMs and Seek Time</vt:lpstr>
      <vt:lpstr>Storage Device Interfaces</vt:lpstr>
      <vt:lpstr>Storage Interfaces – IDE/PATA</vt:lpstr>
      <vt:lpstr>Storage Interfaces - SATA</vt:lpstr>
      <vt:lpstr>Storage Interfaces – PCIe/NMVe</vt:lpstr>
      <vt:lpstr>Expansion Cards</vt:lpstr>
      <vt:lpstr>Expansion Cards</vt:lpstr>
      <vt:lpstr>Expansion Cards – GPUs</vt:lpstr>
      <vt:lpstr>Peripherals</vt:lpstr>
      <vt:lpstr>Peripherals</vt:lpstr>
      <vt:lpstr>Peripherals: Monitors</vt:lpstr>
      <vt:lpstr>Peripherals: Monitors – Resolution</vt:lpstr>
      <vt:lpstr>Peripherals: Monitors – Panel Type</vt:lpstr>
      <vt:lpstr>Peripherals: Monitors – Refresh Rate</vt:lpstr>
      <vt:lpstr>PowerPoint Presentation</vt:lpstr>
      <vt:lpstr>Peripherals: Monitors – Response Time</vt:lpstr>
      <vt:lpstr>Peripherals: Monitors – Size</vt:lpstr>
      <vt:lpstr>Peripherals: Monitors – Connectivity</vt:lpstr>
      <vt:lpstr>Firmware – BIOS &amp; UEFI</vt:lpstr>
      <vt:lpstr>Firmware – BIOS &amp; UEFI</vt:lpstr>
      <vt:lpstr>Bring the Power Online</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Dixon</dc:creator>
  <cp:lastModifiedBy>Brandon Dixon</cp:lastModifiedBy>
  <cp:revision>72</cp:revision>
  <dcterms:created xsi:type="dcterms:W3CDTF">2019-05-18T14:48:57Z</dcterms:created>
  <dcterms:modified xsi:type="dcterms:W3CDTF">2022-06-07T00:19:55Z</dcterms:modified>
</cp:coreProperties>
</file>